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8288000" cy="10287000"/>
  <p:notesSz cx="6858000" cy="9144000"/>
  <p:embeddedFontLst>
    <p:embeddedFont>
      <p:font typeface="티머니 둥근바람 ExtraBold" panose="02050903000000000000" pitchFamily="18" charset="-127"/>
      <p:bold r:id="rId60"/>
    </p:embeddedFont>
    <p:embeddedFont>
      <p:font typeface="티머니 둥근바람 Regular" panose="02050503000000000000" pitchFamily="18" charset="-127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티머니 둥근바람 Regular" panose="02050503000000000000" pitchFamily="18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티머니 둥근바람 Regular" panose="02050503000000000000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티머니 둥근바람 Regular" panose="02050503000000000000" pitchFamily="18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티머니 둥근바람 Regular" panose="02050503000000000000" pitchFamily="18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티머니 둥근바람 Regular" panose="02050503000000000000" pitchFamily="18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티머니 둥근바람 Regular" panose="02050503000000000000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티머니 둥근바람 Regular" panose="02050503000000000000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티머니 둥근바람 Regular" panose="02050503000000000000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티머니 둥근바람 Regular" panose="02050503000000000000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8241" y="9836474"/>
            <a:ext cx="16133577" cy="431226"/>
            <a:chOff x="0" y="0"/>
            <a:chExt cx="5701783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l="l" t="t" r="r" b="b"/>
              <a:pathLst>
                <a:path w="5701783" h="152400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AutoShape 4"/>
          <p:cNvSpPr/>
          <p:nvPr/>
        </p:nvSpPr>
        <p:spPr>
          <a:xfrm flipV="1">
            <a:off x="15566997" y="0"/>
            <a:ext cx="0" cy="2161958"/>
          </a:xfrm>
          <a:prstGeom prst="line">
            <a:avLst/>
          </a:prstGeom>
          <a:ln w="19050" cap="rnd">
            <a:solidFill>
              <a:srgbClr val="00C49A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877" y="9105450"/>
            <a:ext cx="1444117" cy="118155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02620" y="3914775"/>
            <a:ext cx="1088275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248" dirty="0">
                <a:solidFill>
                  <a:srgbClr val="333333"/>
                </a:solidFill>
                <a:latin typeface="티머니 둥근바람 ExtraBold" panose="02050903000000000000" pitchFamily="18" charset="-127"/>
              </a:rPr>
              <a:t>What is Prototype?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68285" y="249266"/>
            <a:ext cx="2903533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</a:pPr>
            <a:r>
              <a:rPr lang="en-US" sz="2599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STUDENT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68285" y="799248"/>
            <a:ext cx="290353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</a:pPr>
            <a:r>
              <a:rPr lang="en-US" sz="25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Poppins Light" panose="00000400000000000000" pitchFamily="2" charset="0"/>
              </a:rPr>
              <a:t>이은엽</a:t>
            </a:r>
          </a:p>
          <a:p>
            <a:pPr algn="r">
              <a:lnSpc>
                <a:spcPts val="3639"/>
              </a:lnSpc>
            </a:pPr>
            <a:r>
              <a:rPr lang="en-US" sz="25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Poppins Light" panose="00000400000000000000" pitchFamily="2" charset="0"/>
              </a:rPr>
              <a:t>박진영</a:t>
            </a:r>
            <a:endParaRPr lang="en-US" sz="2599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Poppins Light" panose="00000400000000000000" pitchFamily="2" charset="0"/>
            </a:endParaRPr>
          </a:p>
          <a:p>
            <a:pPr algn="r">
              <a:lnSpc>
                <a:spcPts val="3639"/>
              </a:lnSpc>
            </a:pPr>
            <a:r>
              <a:rPr lang="en-US" sz="25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Poppins Light" panose="00000400000000000000" pitchFamily="2" charset="0"/>
              </a:rPr>
              <a:t>박현민</a:t>
            </a:r>
            <a:endParaRPr lang="en-US" sz="2599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Poppins Light" panose="000004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412318" y="1489640"/>
            <a:ext cx="3587189" cy="29650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6667855">
            <a:off x="4212515" y="3539090"/>
            <a:ext cx="4855902" cy="362402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12318" y="5940283"/>
            <a:ext cx="3587189" cy="316516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클래스와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프로토타입의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비교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클래스와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프로토타입의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비교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II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366333" y="4237990"/>
            <a:ext cx="7555334" cy="1811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자바스크립트는</a:t>
            </a:r>
            <a:r>
              <a:rPr lang="en-US" sz="51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클래스가</a:t>
            </a:r>
            <a:endParaRPr lang="en-US" sz="5199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존재하지</a:t>
            </a:r>
            <a:r>
              <a:rPr lang="en-US" sz="51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않는다</a:t>
            </a:r>
            <a:r>
              <a:rPr lang="en-US" sz="51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61698" y="3196812"/>
            <a:ext cx="5405267" cy="460372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8371770" y="5870791"/>
            <a:ext cx="2953637" cy="0"/>
          </a:xfrm>
          <a:prstGeom prst="line">
            <a:avLst/>
          </a:prstGeom>
          <a:ln w="2095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49993" y="4122641"/>
            <a:ext cx="3496300" cy="349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클래스와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프로토타입의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비교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28385" y="3101562"/>
            <a:ext cx="644321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자식</a:t>
            </a:r>
            <a:r>
              <a:rPr lang="en-US" sz="51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A = new </a:t>
            </a: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자식</a:t>
            </a:r>
            <a:r>
              <a:rPr lang="en-US" sz="51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();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65149" y="5635793"/>
            <a:ext cx="1065987" cy="512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  <a:spcBef>
                <a:spcPct val="0"/>
              </a:spcBef>
            </a:pPr>
            <a:r>
              <a:rPr lang="en-US" sz="3393" spc="105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자식</a:t>
            </a:r>
            <a:endParaRPr lang="en-US" sz="3393" spc="105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클래스와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프로토타입의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비교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II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266939" y="4237990"/>
            <a:ext cx="9754121" cy="1811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클래스가</a:t>
            </a:r>
            <a:r>
              <a:rPr lang="en-US" sz="51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없다면</a:t>
            </a:r>
            <a:endParaRPr lang="en-US" sz="5199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객체</a:t>
            </a:r>
            <a:r>
              <a:rPr lang="en-US" sz="51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생성은</a:t>
            </a:r>
            <a:r>
              <a:rPr lang="en-US" sz="51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어떻게</a:t>
            </a:r>
            <a:r>
              <a:rPr lang="en-US" sz="51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할 수 </a:t>
            </a: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있는가</a:t>
            </a:r>
            <a:r>
              <a:rPr lang="en-US" sz="51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클래스와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프로토타입의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비교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II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505832" y="4237990"/>
            <a:ext cx="11276335" cy="1811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자바스크립트</a:t>
            </a:r>
            <a:endParaRPr lang="en-US" sz="5199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객체</a:t>
            </a:r>
            <a:r>
              <a:rPr lang="en-US" sz="51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생성과</a:t>
            </a:r>
            <a:r>
              <a:rPr lang="en-US" sz="51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프로토타입을</a:t>
            </a:r>
            <a:r>
              <a:rPr lang="en-US" sz="51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사용한</a:t>
            </a:r>
            <a:r>
              <a:rPr lang="en-US" sz="51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상속</a:t>
            </a:r>
            <a:endParaRPr lang="en-US" sz="5199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9047" y="9105450"/>
            <a:ext cx="1444117" cy="11815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66727" y="4175384"/>
            <a:ext cx="15933727" cy="722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1"/>
              </a:lnSpc>
            </a:pPr>
            <a:r>
              <a:rPr lang="en-US" sz="3776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자바스크립트</a:t>
            </a:r>
            <a:r>
              <a:rPr lang="en-US" sz="3776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776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객체</a:t>
            </a:r>
            <a:r>
              <a:rPr lang="en-US" sz="3776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: </a:t>
            </a:r>
            <a:r>
              <a:rPr lang="en-US" sz="3776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원시타입을</a:t>
            </a:r>
            <a:r>
              <a:rPr lang="en-US" sz="3776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776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제외한</a:t>
            </a:r>
            <a:r>
              <a:rPr lang="en-US" sz="3776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776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나머지</a:t>
            </a:r>
            <a:r>
              <a:rPr lang="en-US" sz="3776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값(</a:t>
            </a:r>
            <a:r>
              <a:rPr lang="en-US" sz="3776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함수</a:t>
            </a:r>
            <a:r>
              <a:rPr lang="en-US" sz="3776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en-US" sz="3776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배열</a:t>
            </a:r>
            <a:r>
              <a:rPr lang="en-US" sz="3776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en-US" sz="3776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정규표현식</a:t>
            </a:r>
            <a:r>
              <a:rPr lang="en-US" sz="3776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등)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링크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객체란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III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6727" y="5347314"/>
            <a:ext cx="19128690" cy="62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1"/>
              </a:lnSpc>
            </a:pPr>
            <a:r>
              <a:rPr lang="en-US" sz="3319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-</a:t>
            </a:r>
            <a:r>
              <a:rPr lang="en-US" sz="3319" dirty="0" err="1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원시타입</a:t>
            </a:r>
            <a:r>
              <a:rPr lang="en-US" sz="3319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 : String, Number, Boolean, Symbol, Undefined, Null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9047" y="9105450"/>
            <a:ext cx="1444117" cy="11815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08543" y="225263"/>
            <a:ext cx="9870915" cy="6710004"/>
          </a:xfrm>
          <a:prstGeom prst="rect">
            <a:avLst/>
          </a:prstGeom>
        </p:spPr>
      </p:pic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454536"/>
              </p:ext>
            </p:extLst>
          </p:nvPr>
        </p:nvGraphicFramePr>
        <p:xfrm>
          <a:off x="6815322" y="6259376"/>
          <a:ext cx="3675772" cy="3028950"/>
        </p:xfrm>
        <a:graphic>
          <a:graphicData uri="http://schemas.openxmlformats.org/drawingml/2006/table">
            <a:tbl>
              <a:tblPr/>
              <a:tblGrid>
                <a:gridCol w="367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1804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  <a:ea typeface="티머니 둥근바람 ExtraBold" panose="02050903000000000000" pitchFamily="18" charset="-127"/>
                        </a:rPr>
                        <a:t>Person </a:t>
                      </a:r>
                      <a:r>
                        <a:rPr lang="en-US" sz="2599" dirty="0" err="1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  <a:ea typeface="티머니 둥근바람 ExtraBold" panose="02050903000000000000" pitchFamily="18" charset="-127"/>
                        </a:rPr>
                        <a:t>함수</a:t>
                      </a:r>
                      <a:r>
                        <a:rPr lang="en-US" sz="2599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  <a:ea typeface="티머니 둥근바람 ExtraBold" panose="02050903000000000000" pitchFamily="18" charset="-127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  <a:ea typeface="티머니 둥근바람 ExtraBold" panose="02050903000000000000" pitchFamily="18" charset="-127"/>
                        </a:rPr>
                        <a:t>객체</a:t>
                      </a:r>
                      <a:endParaRPr lang="en-US" sz="1100" dirty="0">
                        <a:latin typeface="티머니 둥근바람 ExtraBold" panose="02050903000000000000" pitchFamily="18" charset="-127"/>
                        <a:ea typeface="티머니 둥근바람 ExtraBold" panose="020509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B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57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p</a:t>
                      </a:r>
                      <a:r>
                        <a:rPr lang="en-US" sz="2399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prototype</a:t>
                      </a:r>
                      <a:endParaRPr lang="en-US" sz="110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57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293326"/>
              </p:ext>
            </p:extLst>
          </p:nvPr>
        </p:nvGraphicFramePr>
        <p:xfrm>
          <a:off x="12389535" y="6289773"/>
          <a:ext cx="3675772" cy="3028950"/>
        </p:xfrm>
        <a:graphic>
          <a:graphicData uri="http://schemas.openxmlformats.org/drawingml/2006/table">
            <a:tbl>
              <a:tblPr/>
              <a:tblGrid>
                <a:gridCol w="367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1804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  <a:ea typeface="티머니 둥근바람 ExtraBold" panose="02050903000000000000" pitchFamily="18" charset="-127"/>
                        </a:rPr>
                        <a:t>Person Prototype</a:t>
                      </a:r>
                      <a:endParaRPr lang="en-US" sz="1100" dirty="0">
                        <a:latin typeface="티머니 둥근바람 ExtraBold" panose="02050903000000000000" pitchFamily="18" charset="-127"/>
                        <a:ea typeface="티머니 둥근바람 ExtraBold" panose="020509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A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57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constructor</a:t>
                      </a:r>
                      <a:endParaRPr lang="en-US" sz="110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57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AutoShape 8"/>
          <p:cNvSpPr/>
          <p:nvPr/>
        </p:nvSpPr>
        <p:spPr>
          <a:xfrm flipV="1">
            <a:off x="9882103" y="6738774"/>
            <a:ext cx="2484358" cy="1035077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 flipH="1" flipV="1">
            <a:off x="10491094" y="6763932"/>
            <a:ext cx="2275881" cy="1000394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88603" y="6463575"/>
            <a:ext cx="2591754" cy="259175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링크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객체생성1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III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6334558" y="5832427"/>
            <a:ext cx="0" cy="3863797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H="1">
            <a:off x="6298096" y="5832427"/>
            <a:ext cx="10436728" cy="19638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H="1" flipV="1">
            <a:off x="16715859" y="5785410"/>
            <a:ext cx="50364" cy="3948084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H="1">
            <a:off x="6286933" y="9696225"/>
            <a:ext cx="10447807" cy="3810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9047" y="9105450"/>
            <a:ext cx="1444117" cy="118155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518229"/>
              </p:ext>
            </p:extLst>
          </p:nvPr>
        </p:nvGraphicFramePr>
        <p:xfrm>
          <a:off x="7070919" y="6289773"/>
          <a:ext cx="3675772" cy="3028950"/>
        </p:xfrm>
        <a:graphic>
          <a:graphicData uri="http://schemas.openxmlformats.org/drawingml/2006/table">
            <a:tbl>
              <a:tblPr/>
              <a:tblGrid>
                <a:gridCol w="367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1804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  <a:ea typeface="티머니 둥근바람 ExtraBold" panose="02050903000000000000" pitchFamily="18" charset="-127"/>
                        </a:rPr>
                        <a:t>Person </a:t>
                      </a:r>
                      <a:r>
                        <a:rPr lang="en-US" sz="2599" dirty="0" err="1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  <a:ea typeface="티머니 둥근바람 ExtraBold" panose="02050903000000000000" pitchFamily="18" charset="-127"/>
                        </a:rPr>
                        <a:t>함수</a:t>
                      </a:r>
                      <a:r>
                        <a:rPr lang="en-US" sz="2599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  <a:ea typeface="티머니 둥근바람 ExtraBold" panose="02050903000000000000" pitchFamily="18" charset="-127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  <a:ea typeface="티머니 둥근바람 ExtraBold" panose="02050903000000000000" pitchFamily="18" charset="-127"/>
                        </a:rPr>
                        <a:t>객체</a:t>
                      </a:r>
                      <a:endParaRPr lang="en-US" sz="1100" dirty="0">
                        <a:latin typeface="티머니 둥근바람 ExtraBold" panose="02050903000000000000" pitchFamily="18" charset="-127"/>
                        <a:ea typeface="티머니 둥근바람 ExtraBold" panose="020509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B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57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p</a:t>
                      </a:r>
                      <a:r>
                        <a:rPr lang="en-US" sz="2399" dirty="0" err="1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prototype</a:t>
                      </a:r>
                      <a:endParaRPr lang="en-US" sz="110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57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this.name</a:t>
                      </a:r>
                      <a:endParaRPr lang="en-US" sz="110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626815"/>
              </p:ext>
            </p:extLst>
          </p:nvPr>
        </p:nvGraphicFramePr>
        <p:xfrm>
          <a:off x="12389535" y="6289773"/>
          <a:ext cx="3675772" cy="3028950"/>
        </p:xfrm>
        <a:graphic>
          <a:graphicData uri="http://schemas.openxmlformats.org/drawingml/2006/table">
            <a:tbl>
              <a:tblPr/>
              <a:tblGrid>
                <a:gridCol w="367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1804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  <a:ea typeface="티머니 둥근바람 ExtraBold" panose="02050903000000000000" pitchFamily="18" charset="-127"/>
                        </a:rPr>
                        <a:t>Person Prototype</a:t>
                      </a:r>
                      <a:endParaRPr lang="en-US" sz="1100" dirty="0">
                        <a:latin typeface="티머니 둥근바람 ExtraBold" panose="02050903000000000000" pitchFamily="18" charset="-127"/>
                        <a:ea typeface="티머니 둥근바람 ExtraBold" panose="020509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A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57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  <a:ea typeface="티머니 둥근바람 Regular" panose="02050503000000000000" pitchFamily="18" charset="-127"/>
                        </a:rPr>
                        <a:t>constructor</a:t>
                      </a:r>
                      <a:endParaRPr lang="en-US" sz="110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573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endParaRPr lang="en-US" sz="1100" dirty="0">
                        <a:latin typeface="티머니 둥근바람 Regular" panose="02050503000000000000" pitchFamily="18" charset="-127"/>
                        <a:ea typeface="티머니 둥근바람 Regular" panose="020505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AutoShape 7"/>
          <p:cNvSpPr/>
          <p:nvPr/>
        </p:nvSpPr>
        <p:spPr>
          <a:xfrm flipV="1">
            <a:off x="9882103" y="6738774"/>
            <a:ext cx="2484358" cy="1035077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H="1" flipV="1">
            <a:off x="10491094" y="6763932"/>
            <a:ext cx="2275881" cy="1000394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 flipV="1">
            <a:off x="6334558" y="5832427"/>
            <a:ext cx="0" cy="3863797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H="1">
            <a:off x="6298096" y="5832427"/>
            <a:ext cx="10436728" cy="19638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H="1" flipV="1">
            <a:off x="16715859" y="5785410"/>
            <a:ext cx="50364" cy="3948084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H="1">
            <a:off x="6286933" y="9696225"/>
            <a:ext cx="10447807" cy="3810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26716" y="-55813"/>
            <a:ext cx="10034569" cy="690452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링크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객체생성2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III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12959" y="6463575"/>
            <a:ext cx="2591754" cy="2591754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9047" y="9105450"/>
            <a:ext cx="1444117" cy="11815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링크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객체생성3 :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this란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III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05719" y="3255417"/>
            <a:ext cx="3076563" cy="172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03"/>
              </a:lnSpc>
            </a:pPr>
            <a:r>
              <a:rPr lang="en-US" sz="9064" dirty="0">
                <a:solidFill>
                  <a:srgbClr val="333333"/>
                </a:solidFill>
                <a:latin typeface="티머니 둥근바람 ExtraBold" panose="02050903000000000000" pitchFamily="18" charset="-127"/>
              </a:rPr>
              <a:t>this?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01241" y="5970618"/>
            <a:ext cx="5484591" cy="72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83"/>
              </a:lnSpc>
            </a:pPr>
            <a:r>
              <a:rPr lang="en-US" sz="3864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객체</a:t>
            </a:r>
            <a:r>
              <a:rPr lang="en-US" sz="3864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864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자신에</a:t>
            </a:r>
            <a:r>
              <a:rPr lang="en-US" sz="3864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864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대한</a:t>
            </a:r>
            <a:r>
              <a:rPr lang="en-US" sz="3864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864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참조값</a:t>
            </a:r>
            <a:endParaRPr lang="en-US" sz="3864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9047" y="9105450"/>
            <a:ext cx="1444117" cy="118155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066452" y="3247377"/>
            <a:ext cx="3792247" cy="379224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04117" y="0"/>
                  </a:moveTo>
                  <a:lnTo>
                    <a:pt x="708683" y="0"/>
                  </a:lnTo>
                  <a:cubicBezTo>
                    <a:pt x="736296" y="0"/>
                    <a:pt x="762779" y="10969"/>
                    <a:pt x="782305" y="30495"/>
                  </a:cubicBezTo>
                  <a:cubicBezTo>
                    <a:pt x="801831" y="50021"/>
                    <a:pt x="812800" y="76504"/>
                    <a:pt x="812800" y="104117"/>
                  </a:cubicBezTo>
                  <a:lnTo>
                    <a:pt x="812800" y="708683"/>
                  </a:lnTo>
                  <a:cubicBezTo>
                    <a:pt x="812800" y="736296"/>
                    <a:pt x="801831" y="762779"/>
                    <a:pt x="782305" y="782305"/>
                  </a:cubicBezTo>
                  <a:cubicBezTo>
                    <a:pt x="762779" y="801831"/>
                    <a:pt x="736296" y="812800"/>
                    <a:pt x="708683" y="812800"/>
                  </a:cubicBezTo>
                  <a:lnTo>
                    <a:pt x="104117" y="812800"/>
                  </a:lnTo>
                  <a:cubicBezTo>
                    <a:pt x="76504" y="812800"/>
                    <a:pt x="50021" y="801831"/>
                    <a:pt x="30495" y="782305"/>
                  </a:cubicBezTo>
                  <a:cubicBezTo>
                    <a:pt x="10969" y="762779"/>
                    <a:pt x="0" y="736296"/>
                    <a:pt x="0" y="708683"/>
                  </a:cubicBezTo>
                  <a:lnTo>
                    <a:pt x="0" y="104117"/>
                  </a:lnTo>
                  <a:cubicBezTo>
                    <a:pt x="0" y="76504"/>
                    <a:pt x="10969" y="50021"/>
                    <a:pt x="30495" y="30495"/>
                  </a:cubicBezTo>
                  <a:cubicBezTo>
                    <a:pt x="50021" y="10969"/>
                    <a:pt x="76504" y="0"/>
                    <a:pt x="104117" y="0"/>
                  </a:cubicBezTo>
                  <a:close/>
                </a:path>
              </a:pathLst>
            </a:custGeom>
            <a:solidFill>
              <a:srgbClr val="F8F8F8"/>
            </a:solidFill>
            <a:ln w="9525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4199" spc="130" dirty="0">
                  <a:solidFill>
                    <a:srgbClr val="000000"/>
                  </a:solidFill>
                  <a:latin typeface="티머니 둥근바람 ExtraBold" panose="02050903000000000000" pitchFamily="18" charset="-127"/>
                </a:rPr>
                <a:t>Function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링크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객체생성3 : this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바인딩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III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84159" y="5808883"/>
            <a:ext cx="1141399" cy="82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45"/>
              </a:lnSpc>
            </a:pPr>
            <a:r>
              <a:rPr lang="en-US" sz="4403" dirty="0">
                <a:solidFill>
                  <a:srgbClr val="333333"/>
                </a:solidFill>
                <a:latin typeface="티머니 둥근바람 ExtraBold" panose="02050903000000000000" pitchFamily="18" charset="-127"/>
              </a:rPr>
              <a:t>this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429302" y="3247377"/>
            <a:ext cx="3792247" cy="379224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04117" y="0"/>
                  </a:moveTo>
                  <a:lnTo>
                    <a:pt x="708683" y="0"/>
                  </a:lnTo>
                  <a:cubicBezTo>
                    <a:pt x="736296" y="0"/>
                    <a:pt x="762779" y="10969"/>
                    <a:pt x="782305" y="30495"/>
                  </a:cubicBezTo>
                  <a:cubicBezTo>
                    <a:pt x="801831" y="50021"/>
                    <a:pt x="812800" y="76504"/>
                    <a:pt x="812800" y="104117"/>
                  </a:cubicBezTo>
                  <a:lnTo>
                    <a:pt x="812800" y="708683"/>
                  </a:lnTo>
                  <a:cubicBezTo>
                    <a:pt x="812800" y="736296"/>
                    <a:pt x="801831" y="762779"/>
                    <a:pt x="782305" y="782305"/>
                  </a:cubicBezTo>
                  <a:cubicBezTo>
                    <a:pt x="762779" y="801831"/>
                    <a:pt x="736296" y="812800"/>
                    <a:pt x="708683" y="812800"/>
                  </a:cubicBezTo>
                  <a:lnTo>
                    <a:pt x="104117" y="812800"/>
                  </a:lnTo>
                  <a:cubicBezTo>
                    <a:pt x="76504" y="812800"/>
                    <a:pt x="50021" y="801831"/>
                    <a:pt x="30495" y="782305"/>
                  </a:cubicBezTo>
                  <a:cubicBezTo>
                    <a:pt x="10969" y="762779"/>
                    <a:pt x="0" y="736296"/>
                    <a:pt x="0" y="708683"/>
                  </a:cubicBezTo>
                  <a:lnTo>
                    <a:pt x="0" y="104117"/>
                  </a:lnTo>
                  <a:cubicBezTo>
                    <a:pt x="0" y="76504"/>
                    <a:pt x="10969" y="50021"/>
                    <a:pt x="30495" y="30495"/>
                  </a:cubicBezTo>
                  <a:cubicBezTo>
                    <a:pt x="50021" y="10969"/>
                    <a:pt x="76504" y="0"/>
                    <a:pt x="104117" y="0"/>
                  </a:cubicBezTo>
                  <a:close/>
                </a:path>
              </a:pathLst>
            </a:custGeom>
            <a:solidFill>
              <a:srgbClr val="F8F8F8"/>
            </a:solidFill>
            <a:ln w="95250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4200" spc="130" dirty="0">
                  <a:solidFill>
                    <a:srgbClr val="000000"/>
                  </a:solidFill>
                  <a:latin typeface="티머니 둥근바람 ExtraBold" panose="02050903000000000000" pitchFamily="18" charset="-127"/>
                </a:rPr>
                <a:t>Object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6525558" y="5143500"/>
            <a:ext cx="4903744" cy="1158373"/>
          </a:xfrm>
          <a:prstGeom prst="line">
            <a:avLst/>
          </a:prstGeom>
          <a:ln w="1047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TextBox 15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74322" y="2448793"/>
            <a:ext cx="8481782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Poppins Medium" panose="00000600000000000000" pitchFamily="2" charset="0"/>
              </a:rPr>
              <a:t>프로토타입</a:t>
            </a: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Poppins Medium" panose="00000600000000000000" pitchFamily="2" charset="0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Poppins Medium" panose="00000600000000000000" pitchFamily="2" charset="0"/>
              </a:rPr>
              <a:t>정의</a:t>
            </a:r>
            <a:endParaRPr lang="en-US" sz="3000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Poppins Medium" panose="00000600000000000000" pitchFamily="2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174322" y="3733293"/>
            <a:ext cx="8481782" cy="5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클래스와</a:t>
            </a: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프로토타입의</a:t>
            </a: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비교</a:t>
            </a:r>
            <a:endParaRPr lang="en-US" sz="3000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174322" y="5017794"/>
            <a:ext cx="8481782" cy="5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링크</a:t>
            </a:r>
            <a:endParaRPr lang="en-US" sz="3000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174322" y="6302294"/>
            <a:ext cx="8481782" cy="5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</a:t>
            </a:r>
            <a:endParaRPr lang="en-US" sz="3000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174322" y="7586794"/>
            <a:ext cx="8481782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자바스크립트는</a:t>
            </a: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왜 </a:t>
            </a: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프로토타입을</a:t>
            </a: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사용하였는가</a:t>
            </a:r>
            <a:endParaRPr lang="en-US" sz="3000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881969" y="2448793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81969" y="3733293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81969" y="5017794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III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81969" y="6302294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IV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81969" y="7586794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V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66354" y="2448793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166354" y="3733293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66354" y="5017794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15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66354" y="6302294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28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166354" y="7586794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47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755715" y="1459004"/>
            <a:ext cx="1503585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Page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0" y="0"/>
            <a:ext cx="3580965" cy="10287000"/>
            <a:chOff x="0" y="0"/>
            <a:chExt cx="1370105" cy="393588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70105" cy="3935885"/>
            </a:xfrm>
            <a:custGeom>
              <a:avLst/>
              <a:gdLst/>
              <a:ahLst/>
              <a:cxnLst/>
              <a:rect l="l" t="t" r="r" b="b"/>
              <a:pathLst>
                <a:path w="1370105" h="3935885">
                  <a:moveTo>
                    <a:pt x="0" y="0"/>
                  </a:moveTo>
                  <a:lnTo>
                    <a:pt x="1370105" y="0"/>
                  </a:lnTo>
                  <a:lnTo>
                    <a:pt x="1370105" y="3935885"/>
                  </a:lnTo>
                  <a:lnTo>
                    <a:pt x="0" y="3935885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028700" y="882016"/>
            <a:ext cx="255226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74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Index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9047" y="9105450"/>
            <a:ext cx="1444117" cy="118155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949078"/>
              </p:ext>
            </p:extLst>
          </p:nvPr>
        </p:nvGraphicFramePr>
        <p:xfrm>
          <a:off x="2130158" y="7703202"/>
          <a:ext cx="3585259" cy="1971220"/>
        </p:xfrm>
        <a:graphic>
          <a:graphicData uri="http://schemas.openxmlformats.org/drawingml/2006/table">
            <a:tbl>
              <a:tblPr/>
              <a:tblGrid>
                <a:gridCol w="3585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80755">
                <a:tc>
                  <a:txBody>
                    <a:bodyPr/>
                    <a:lstStyle/>
                    <a:p>
                      <a:pPr algn="ctr">
                        <a:lnSpc>
                          <a:spcPts val="3319"/>
                        </a:lnSpc>
                        <a:defRPr/>
                      </a:pPr>
                      <a:r>
                        <a:rPr lang="en-US" sz="2371" dirty="0" err="1">
                          <a:solidFill>
                            <a:srgbClr val="FFFFFF"/>
                          </a:solidFill>
                          <a:latin typeface="티머니 둥근바람 Regular" panose="02050503000000000000" pitchFamily="18" charset="-127"/>
                        </a:rPr>
                        <a:t>p</a:t>
                      </a:r>
                      <a:r>
                        <a:rPr lang="en-US" sz="2371" dirty="0" err="1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prototype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88226" marR="188226" marT="188226" marB="188226" anchor="ctr">
                    <a:lnL w="376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76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6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6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0465">
                <a:tc>
                  <a:txBody>
                    <a:bodyPr/>
                    <a:lstStyle/>
                    <a:p>
                      <a:pPr algn="ctr">
                        <a:lnSpc>
                          <a:spcPts val="3319"/>
                        </a:lnSpc>
                        <a:defRPr/>
                      </a:pP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88226" marR="188226" marT="188226" marB="188226" anchor="ctr">
                    <a:lnL w="376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76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6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64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2130158" y="6686783"/>
          <a:ext cx="3588530" cy="1041480"/>
        </p:xfrm>
        <a:graphic>
          <a:graphicData uri="http://schemas.openxmlformats.org/drawingml/2006/table">
            <a:tbl>
              <a:tblPr/>
              <a:tblGrid>
                <a:gridCol w="3588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1480">
                <a:tc>
                  <a:txBody>
                    <a:bodyPr/>
                    <a:lstStyle/>
                    <a:p>
                      <a:pPr algn="ctr">
                        <a:lnSpc>
                          <a:spcPts val="3596"/>
                        </a:lnSpc>
                        <a:defRPr/>
                      </a:pPr>
                      <a:r>
                        <a:rPr lang="en-US" sz="2568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Person </a:t>
                      </a:r>
                      <a:r>
                        <a:rPr lang="en-US" sz="2568" dirty="0" err="1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함수</a:t>
                      </a:r>
                      <a:r>
                        <a:rPr lang="en-US" sz="2568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 </a:t>
                      </a:r>
                      <a:r>
                        <a:rPr lang="en-US" sz="2568" dirty="0" err="1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객체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88226" marR="188226" marT="188226" marB="188226" anchor="ctr">
                    <a:lnL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B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00694"/>
              </p:ext>
            </p:extLst>
          </p:nvPr>
        </p:nvGraphicFramePr>
        <p:xfrm>
          <a:off x="6195046" y="6686783"/>
          <a:ext cx="3443574" cy="2978114"/>
        </p:xfrm>
        <a:graphic>
          <a:graphicData uri="http://schemas.openxmlformats.org/drawingml/2006/table">
            <a:tbl>
              <a:tblPr/>
              <a:tblGrid>
                <a:gridCol w="3443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5690">
                <a:tc>
                  <a:txBody>
                    <a:bodyPr/>
                    <a:lstStyle/>
                    <a:p>
                      <a:pPr algn="ctr">
                        <a:lnSpc>
                          <a:spcPts val="3160"/>
                        </a:lnSpc>
                        <a:defRPr/>
                      </a:pPr>
                      <a:r>
                        <a:rPr lang="en-US" sz="2257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Person Prototype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65414" marR="165414" marT="165414" marB="165414" anchor="ctr">
                    <a:lnL w="287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B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353">
                <a:tc>
                  <a:txBody>
                    <a:bodyPr/>
                    <a:lstStyle/>
                    <a:p>
                      <a:pPr algn="ctr">
                        <a:lnSpc>
                          <a:spcPts val="2917"/>
                        </a:lnSpc>
                        <a:defRPr/>
                      </a:pPr>
                      <a:r>
                        <a:rPr lang="en-US" sz="2083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constructor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65414" marR="165414" marT="165414" marB="165414" anchor="ctr">
                    <a:lnL w="287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071">
                <a:tc>
                  <a:txBody>
                    <a:bodyPr/>
                    <a:lstStyle/>
                    <a:p>
                      <a:pPr algn="ctr">
                        <a:lnSpc>
                          <a:spcPts val="2917"/>
                        </a:lnSpc>
                        <a:defRPr/>
                      </a:pP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65414" marR="165414" marT="165414" marB="165414" anchor="ctr">
                    <a:lnL w="287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2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45450"/>
              </p:ext>
            </p:extLst>
          </p:nvPr>
        </p:nvGraphicFramePr>
        <p:xfrm>
          <a:off x="13087552" y="6627183"/>
          <a:ext cx="3631889" cy="3037713"/>
        </p:xfrm>
        <a:graphic>
          <a:graphicData uri="http://schemas.openxmlformats.org/drawingml/2006/table">
            <a:tbl>
              <a:tblPr/>
              <a:tblGrid>
                <a:gridCol w="3631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0641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  <a:ea typeface="티머니 둥근바람 ExtraBold" panose="02050903000000000000" pitchFamily="18" charset="-127"/>
                        </a:rPr>
                        <a:t>foo</a:t>
                      </a:r>
                      <a:endParaRPr lang="en-US" sz="1100" dirty="0">
                        <a:latin typeface="티머니 둥근바람 ExtraBold" panose="02050903000000000000" pitchFamily="18" charset="-127"/>
                        <a:ea typeface="티머니 둥근바람 ExtraBold" panose="020509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A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53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__proto__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53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name = '</a:t>
                      </a:r>
                      <a:r>
                        <a:rPr lang="en-US" sz="2399" dirty="0" err="1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woori</a:t>
                      </a:r>
                      <a:r>
                        <a:rPr lang="en-US" sz="2399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'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AutoShape 9"/>
          <p:cNvSpPr/>
          <p:nvPr/>
        </p:nvSpPr>
        <p:spPr>
          <a:xfrm flipH="1" flipV="1">
            <a:off x="9837326" y="7213815"/>
            <a:ext cx="3249964" cy="991825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61157" y="4807446"/>
            <a:ext cx="1879336" cy="187933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924684" y="4807446"/>
            <a:ext cx="1819737" cy="181973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509161" y="225263"/>
            <a:ext cx="11269679" cy="584882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링크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객체생성3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9047" y="9105450"/>
            <a:ext cx="1444117" cy="118155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849359" y="7631325"/>
          <a:ext cx="3588530" cy="1938276"/>
        </p:xfrm>
        <a:graphic>
          <a:graphicData uri="http://schemas.openxmlformats.org/drawingml/2006/table">
            <a:tbl>
              <a:tblPr/>
              <a:tblGrid>
                <a:gridCol w="3588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69138">
                <a:tc>
                  <a:txBody>
                    <a:bodyPr/>
                    <a:lstStyle/>
                    <a:p>
                      <a:pPr algn="ctr">
                        <a:lnSpc>
                          <a:spcPts val="3319"/>
                        </a:lnSpc>
                        <a:defRPr/>
                      </a:pPr>
                      <a:r>
                        <a:rPr lang="en-US" sz="2371" dirty="0" err="1">
                          <a:solidFill>
                            <a:srgbClr val="FFFFFF"/>
                          </a:solidFill>
                          <a:latin typeface="티머니 둥근바람 Regular" panose="02050503000000000000" pitchFamily="18" charset="-127"/>
                        </a:rPr>
                        <a:t>p</a:t>
                      </a:r>
                      <a:r>
                        <a:rPr lang="en-US" sz="2371" dirty="0" err="1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prototype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88226" marR="188226" marT="188226" marB="188226" anchor="ctr">
                    <a:lnL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9138">
                <a:tc>
                  <a:txBody>
                    <a:bodyPr/>
                    <a:lstStyle/>
                    <a:p>
                      <a:pPr algn="ctr">
                        <a:lnSpc>
                          <a:spcPts val="3319"/>
                        </a:lnSpc>
                        <a:defRPr/>
                      </a:pPr>
                      <a:r>
                        <a:rPr lang="en-US" sz="2371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this.name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88226" marR="188226" marT="188226" marB="188226" anchor="ctr">
                    <a:lnL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849359" y="6614906"/>
          <a:ext cx="3588530" cy="1041480"/>
        </p:xfrm>
        <a:graphic>
          <a:graphicData uri="http://schemas.openxmlformats.org/drawingml/2006/table">
            <a:tbl>
              <a:tblPr/>
              <a:tblGrid>
                <a:gridCol w="3588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1480">
                <a:tc>
                  <a:txBody>
                    <a:bodyPr/>
                    <a:lstStyle/>
                    <a:p>
                      <a:pPr algn="ctr">
                        <a:lnSpc>
                          <a:spcPts val="3596"/>
                        </a:lnSpc>
                        <a:defRPr/>
                      </a:pPr>
                      <a:r>
                        <a:rPr lang="en-US" sz="2568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Person </a:t>
                      </a:r>
                      <a:r>
                        <a:rPr lang="en-US" sz="2568" dirty="0" err="1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함수</a:t>
                      </a:r>
                      <a:r>
                        <a:rPr lang="en-US" sz="2568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 </a:t>
                      </a:r>
                      <a:r>
                        <a:rPr lang="en-US" sz="2568" dirty="0" err="1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객체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88226" marR="188226" marT="188226" marB="188226" anchor="ctr">
                    <a:lnL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B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5914246" y="6614906"/>
          <a:ext cx="3642280" cy="2978114"/>
        </p:xfrm>
        <a:graphic>
          <a:graphicData uri="http://schemas.openxmlformats.org/drawingml/2006/table">
            <a:tbl>
              <a:tblPr/>
              <a:tblGrid>
                <a:gridCol w="3642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5690">
                <a:tc>
                  <a:txBody>
                    <a:bodyPr/>
                    <a:lstStyle/>
                    <a:p>
                      <a:pPr algn="ctr">
                        <a:lnSpc>
                          <a:spcPts val="3160"/>
                        </a:lnSpc>
                        <a:defRPr/>
                      </a:pPr>
                      <a:r>
                        <a:rPr lang="en-US" sz="2257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Person Prototype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65414" marR="165414" marT="165414" marB="165414" anchor="ctr">
                    <a:lnL w="33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B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353">
                <a:tc>
                  <a:txBody>
                    <a:bodyPr/>
                    <a:lstStyle/>
                    <a:p>
                      <a:pPr algn="ctr">
                        <a:lnSpc>
                          <a:spcPts val="2917"/>
                        </a:lnSpc>
                        <a:defRPr/>
                      </a:pPr>
                      <a:r>
                        <a:rPr lang="en-US" sz="2083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constructor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65414" marR="165414" marT="165414" marB="165414" anchor="ctr">
                    <a:lnL w="33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071">
                <a:tc>
                  <a:txBody>
                    <a:bodyPr/>
                    <a:lstStyle/>
                    <a:p>
                      <a:pPr algn="ctr">
                        <a:lnSpc>
                          <a:spcPts val="2917"/>
                        </a:lnSpc>
                        <a:defRPr/>
                      </a:pPr>
                      <a:r>
                        <a:rPr lang="en-US" sz="2083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age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65414" marR="165414" marT="165414" marB="165414" anchor="ctr">
                    <a:lnL w="33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793727"/>
              </p:ext>
            </p:extLst>
          </p:nvPr>
        </p:nvGraphicFramePr>
        <p:xfrm>
          <a:off x="12806752" y="6556532"/>
          <a:ext cx="3631889" cy="3037713"/>
        </p:xfrm>
        <a:graphic>
          <a:graphicData uri="http://schemas.openxmlformats.org/drawingml/2006/table">
            <a:tbl>
              <a:tblPr/>
              <a:tblGrid>
                <a:gridCol w="3631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0641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  <a:ea typeface="티머니 둥근바람 ExtraBold" panose="02050903000000000000" pitchFamily="18" charset="-127"/>
                        </a:rPr>
                        <a:t>foo</a:t>
                      </a:r>
                      <a:endParaRPr lang="en-US" sz="1100" dirty="0">
                        <a:latin typeface="티머니 둥근바람 ExtraBold" panose="02050903000000000000" pitchFamily="18" charset="-127"/>
                        <a:ea typeface="티머니 둥근바람 ExtraBold" panose="020509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A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53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__proto__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53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name = '</a:t>
                      </a:r>
                      <a:r>
                        <a:rPr lang="en-US" sz="2399" dirty="0" err="1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woori</a:t>
                      </a:r>
                      <a:r>
                        <a:rPr lang="en-US" sz="2399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'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AutoShape 9"/>
          <p:cNvSpPr/>
          <p:nvPr/>
        </p:nvSpPr>
        <p:spPr>
          <a:xfrm flipH="1" flipV="1">
            <a:off x="9556527" y="7141938"/>
            <a:ext cx="3249964" cy="991825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2997" y="2246389"/>
            <a:ext cx="6155644" cy="289711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62138" y="699560"/>
            <a:ext cx="9685186" cy="644237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링크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객체생성4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III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374897" y="4675186"/>
            <a:ext cx="11538205" cy="936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99"/>
              </a:lnSpc>
            </a:pPr>
            <a:r>
              <a:rPr lang="en-US" sz="49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49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49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객체에</a:t>
            </a:r>
            <a:r>
              <a:rPr lang="en-US" sz="49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왜 </a:t>
            </a:r>
            <a:r>
              <a:rPr lang="en-US" sz="49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속성을</a:t>
            </a:r>
            <a:r>
              <a:rPr lang="en-US" sz="49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49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저장하는가</a:t>
            </a:r>
            <a:endParaRPr lang="en-US" sz="4999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22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링크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속성을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저장하는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이유는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III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9047" y="9105450"/>
            <a:ext cx="1444117" cy="118155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669659" y="6944919"/>
          <a:ext cx="3588530" cy="3133673"/>
        </p:xfrm>
        <a:graphic>
          <a:graphicData uri="http://schemas.openxmlformats.org/drawingml/2006/table">
            <a:tbl>
              <a:tblPr/>
              <a:tblGrid>
                <a:gridCol w="3588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61958">
                <a:tc>
                  <a:txBody>
                    <a:bodyPr/>
                    <a:lstStyle/>
                    <a:p>
                      <a:pPr algn="ctr">
                        <a:lnSpc>
                          <a:spcPts val="3319"/>
                        </a:lnSpc>
                        <a:defRPr/>
                      </a:pPr>
                      <a:r>
                        <a:rPr lang="en-US" sz="2371" dirty="0" err="1">
                          <a:solidFill>
                            <a:srgbClr val="FFFFFF"/>
                          </a:solidFill>
                          <a:latin typeface="티머니 둥근바람 Regular" panose="02050503000000000000" pitchFamily="18" charset="-127"/>
                        </a:rPr>
                        <a:t>p</a:t>
                      </a:r>
                      <a:r>
                        <a:rPr lang="en-US" sz="2371" dirty="0" err="1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prototype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88226" marR="188226" marT="188226" marB="188226" anchor="ctr">
                    <a:lnL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958">
                <a:tc>
                  <a:txBody>
                    <a:bodyPr/>
                    <a:lstStyle/>
                    <a:p>
                      <a:pPr algn="ctr">
                        <a:lnSpc>
                          <a:spcPts val="3319"/>
                        </a:lnSpc>
                        <a:defRPr/>
                      </a:pPr>
                      <a:r>
                        <a:rPr lang="en-US" sz="2371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this.name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88226" marR="188226" marT="188226" marB="188226" anchor="ctr">
                    <a:lnL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9757">
                <a:tc>
                  <a:txBody>
                    <a:bodyPr/>
                    <a:lstStyle/>
                    <a:p>
                      <a:pPr algn="ctr">
                        <a:lnSpc>
                          <a:spcPts val="3319"/>
                        </a:lnSpc>
                        <a:defRPr/>
                      </a:pPr>
                      <a:r>
                        <a:rPr lang="en-US" sz="2371" dirty="0" err="1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this.age</a:t>
                      </a:r>
                      <a:r>
                        <a:rPr lang="en-US" sz="2371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=20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88226" marR="188226" marT="188226" marB="188226" anchor="ctr">
                    <a:lnL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669659" y="5928500"/>
          <a:ext cx="3588530" cy="1041480"/>
        </p:xfrm>
        <a:graphic>
          <a:graphicData uri="http://schemas.openxmlformats.org/drawingml/2006/table">
            <a:tbl>
              <a:tblPr/>
              <a:tblGrid>
                <a:gridCol w="3588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1480">
                <a:tc>
                  <a:txBody>
                    <a:bodyPr/>
                    <a:lstStyle/>
                    <a:p>
                      <a:pPr algn="ctr">
                        <a:lnSpc>
                          <a:spcPts val="3596"/>
                        </a:lnSpc>
                        <a:defRPr/>
                      </a:pPr>
                      <a:r>
                        <a:rPr lang="en-US" sz="2568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Person </a:t>
                      </a:r>
                      <a:r>
                        <a:rPr lang="en-US" sz="2568" dirty="0" err="1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함수</a:t>
                      </a:r>
                      <a:r>
                        <a:rPr lang="en-US" sz="2568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 </a:t>
                      </a:r>
                      <a:r>
                        <a:rPr lang="en-US" sz="2568" dirty="0" err="1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객체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88226" marR="188226" marT="188226" marB="188226" anchor="ctr">
                    <a:lnL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1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B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045827"/>
              </p:ext>
            </p:extLst>
          </p:nvPr>
        </p:nvGraphicFramePr>
        <p:xfrm>
          <a:off x="12807795" y="5928500"/>
          <a:ext cx="3631889" cy="4187955"/>
        </p:xfrm>
        <a:graphic>
          <a:graphicData uri="http://schemas.openxmlformats.org/drawingml/2006/table">
            <a:tbl>
              <a:tblPr/>
              <a:tblGrid>
                <a:gridCol w="3631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6989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  <a:ea typeface="티머니 둥근바람 ExtraBold" panose="02050903000000000000" pitchFamily="18" charset="-127"/>
                        </a:rPr>
                        <a:t>foo2</a:t>
                      </a:r>
                      <a:endParaRPr lang="en-US" sz="1100" dirty="0">
                        <a:latin typeface="티머니 둥근바람 ExtraBold" panose="02050903000000000000" pitchFamily="18" charset="-127"/>
                        <a:ea typeface="티머니 둥근바람 ExtraBold" panose="020509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A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008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__proto__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08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name = 'woori2'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080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age = 20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t="2285" b="2285"/>
          <a:stretch>
            <a:fillRect/>
          </a:stretch>
        </p:blipFill>
        <p:spPr>
          <a:xfrm>
            <a:off x="7780346" y="-488681"/>
            <a:ext cx="9137800" cy="732912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링크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속성을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저장하는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이유1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III</a:t>
            </a:r>
          </a:p>
        </p:txBody>
      </p: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028003"/>
              </p:ext>
            </p:extLst>
          </p:nvPr>
        </p:nvGraphicFramePr>
        <p:xfrm>
          <a:off x="7328055" y="5928500"/>
          <a:ext cx="3614476" cy="4187956"/>
        </p:xfrm>
        <a:graphic>
          <a:graphicData uri="http://schemas.openxmlformats.org/drawingml/2006/table">
            <a:tbl>
              <a:tblPr/>
              <a:tblGrid>
                <a:gridCol w="3614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6989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  <a:ea typeface="티머니 둥근바람 ExtraBold" panose="02050903000000000000" pitchFamily="18" charset="-127"/>
                        </a:rPr>
                        <a:t>foo</a:t>
                      </a:r>
                      <a:endParaRPr lang="en-US" sz="1100" dirty="0">
                        <a:latin typeface="티머니 둥근바람 ExtraBold" panose="02050903000000000000" pitchFamily="18" charset="-127"/>
                        <a:ea typeface="티머니 둥근바람 ExtraBold" panose="020509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A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6989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__proto__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6989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name = '</a:t>
                      </a:r>
                      <a:r>
                        <a:rPr lang="en-US" sz="2599" dirty="0" err="1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woori</a:t>
                      </a:r>
                      <a:r>
                        <a:rPr lang="en-US" sz="2599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'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6989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age = 20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9047" y="9105450"/>
            <a:ext cx="1444117" cy="118155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7322860" y="3993128"/>
          <a:ext cx="3642280" cy="2978114"/>
        </p:xfrm>
        <a:graphic>
          <a:graphicData uri="http://schemas.openxmlformats.org/drawingml/2006/table">
            <a:tbl>
              <a:tblPr/>
              <a:tblGrid>
                <a:gridCol w="3642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5690">
                <a:tc>
                  <a:txBody>
                    <a:bodyPr/>
                    <a:lstStyle/>
                    <a:p>
                      <a:pPr algn="ctr">
                        <a:lnSpc>
                          <a:spcPts val="3160"/>
                        </a:lnSpc>
                        <a:defRPr/>
                      </a:pPr>
                      <a:r>
                        <a:rPr lang="en-US" sz="2257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Person Prototype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65414" marR="165414" marT="165414" marB="165414" anchor="ctr">
                    <a:lnL w="33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B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353">
                <a:tc>
                  <a:txBody>
                    <a:bodyPr/>
                    <a:lstStyle/>
                    <a:p>
                      <a:pPr algn="ctr">
                        <a:lnSpc>
                          <a:spcPts val="2917"/>
                        </a:lnSpc>
                        <a:defRPr/>
                      </a:pPr>
                      <a:r>
                        <a:rPr lang="en-US" sz="2083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constructor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65414" marR="165414" marT="165414" marB="165414" anchor="ctr">
                    <a:lnL w="33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071">
                <a:tc>
                  <a:txBody>
                    <a:bodyPr/>
                    <a:lstStyle/>
                    <a:p>
                      <a:pPr algn="ctr">
                        <a:lnSpc>
                          <a:spcPts val="2917"/>
                        </a:lnSpc>
                        <a:defRPr/>
                      </a:pPr>
                      <a:r>
                        <a:rPr lang="en-US" sz="2083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age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65414" marR="165414" marT="165414" marB="165414" anchor="ctr">
                    <a:lnL w="33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3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3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3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2806776" y="6449186"/>
          <a:ext cx="3631889" cy="3037713"/>
        </p:xfrm>
        <a:graphic>
          <a:graphicData uri="http://schemas.openxmlformats.org/drawingml/2006/table">
            <a:tbl>
              <a:tblPr/>
              <a:tblGrid>
                <a:gridCol w="3631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0641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foo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A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53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__proto__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53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name = 'woori2'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AutoShape 7"/>
          <p:cNvSpPr/>
          <p:nvPr/>
        </p:nvSpPr>
        <p:spPr>
          <a:xfrm flipH="1" flipV="1">
            <a:off x="10951913" y="4511099"/>
            <a:ext cx="1854577" cy="3622664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2806776" y="6449186"/>
          <a:ext cx="3631889" cy="1075564"/>
        </p:xfrm>
        <a:graphic>
          <a:graphicData uri="http://schemas.openxmlformats.org/drawingml/2006/table">
            <a:tbl>
              <a:tblPr/>
              <a:tblGrid>
                <a:gridCol w="3631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75564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foo2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A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2830025" y="1993082"/>
          <a:ext cx="3631889" cy="3037713"/>
        </p:xfrm>
        <a:graphic>
          <a:graphicData uri="http://schemas.openxmlformats.org/drawingml/2006/table">
            <a:tbl>
              <a:tblPr/>
              <a:tblGrid>
                <a:gridCol w="3631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0641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foo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A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53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__proto__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53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name = '</a:t>
                      </a:r>
                      <a:r>
                        <a:rPr lang="en-US" sz="2399" dirty="0" err="1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woori</a:t>
                      </a:r>
                      <a:r>
                        <a:rPr lang="en-US" sz="2399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'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12830025" y="1993082"/>
          <a:ext cx="3631889" cy="1075564"/>
        </p:xfrm>
        <a:graphic>
          <a:graphicData uri="http://schemas.openxmlformats.org/drawingml/2006/table">
            <a:tbl>
              <a:tblPr/>
              <a:tblGrid>
                <a:gridCol w="3631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75564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000000"/>
                          </a:solidFill>
                          <a:latin typeface="티머니 둥근바람 Regular" panose="02050503000000000000" pitchFamily="18" charset="-127"/>
                        </a:rPr>
                        <a:t>foo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CA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AutoShape 11"/>
          <p:cNvSpPr/>
          <p:nvPr/>
        </p:nvSpPr>
        <p:spPr>
          <a:xfrm flipH="1">
            <a:off x="10965140" y="3511939"/>
            <a:ext cx="1864885" cy="97383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01662" y="1028700"/>
            <a:ext cx="8873453" cy="785934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71057" y="7795580"/>
            <a:ext cx="2528016" cy="237783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링크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속성을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저장하는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이유2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III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9047" y="9105450"/>
            <a:ext cx="1444117" cy="11815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86121" y="3187876"/>
            <a:ext cx="9043863" cy="30761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897121" y="6264019"/>
            <a:ext cx="8932863" cy="159078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571711" y="2524063"/>
            <a:ext cx="10716903" cy="598964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링크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표준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내장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객체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(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메소드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III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9047" y="9105450"/>
            <a:ext cx="1444117" cy="11815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86832" y="1971675"/>
            <a:ext cx="11514336" cy="668242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링크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메소드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생성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III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9047" y="9105450"/>
            <a:ext cx="1444117" cy="11815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87044" y="3215688"/>
            <a:ext cx="15313380" cy="588976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87044" y="1854311"/>
            <a:ext cx="1613535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링크</a:t>
            </a: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: </a:t>
            </a: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객체들</a:t>
            </a: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사이에</a:t>
            </a: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형성된</a:t>
            </a: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일련의</a:t>
            </a: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링크</a:t>
            </a:r>
            <a:endParaRPr lang="en-US" sz="3000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링크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정의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III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565397" y="4675186"/>
            <a:ext cx="11157205" cy="936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99"/>
              </a:lnSpc>
            </a:pPr>
            <a:r>
              <a:rPr lang="en-US" sz="49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49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49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체인은</a:t>
            </a:r>
            <a:r>
              <a:rPr lang="en-US" sz="49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49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어떻게</a:t>
            </a:r>
            <a:r>
              <a:rPr lang="en-US" sz="49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49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동작</a:t>
            </a:r>
            <a:r>
              <a:rPr lang="en-US" sz="49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49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하는가</a:t>
            </a:r>
            <a:r>
              <a:rPr lang="en-US" sz="49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28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동작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IV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2197" y="3266517"/>
            <a:ext cx="15190231" cy="540097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72197" y="1888976"/>
            <a:ext cx="15190231" cy="556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</a:t>
            </a: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: </a:t>
            </a: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Poppins Light Medium"/>
              </a:rPr>
              <a:t>상위</a:t>
            </a: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Poppins Light Medium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Poppins Light Medium"/>
              </a:rPr>
              <a:t>객체의</a:t>
            </a: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Poppins Light Medium"/>
              </a:rPr>
              <a:t> prototype </a:t>
            </a: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Poppins Light Medium"/>
              </a:rPr>
              <a:t>프로퍼티를</a:t>
            </a: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Poppins Light Medium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Poppins Light Medium"/>
              </a:rPr>
              <a:t>호출할</a:t>
            </a: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Poppins Light Medium"/>
              </a:rPr>
              <a:t> 수 </a:t>
            </a: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Poppins Light Medium"/>
              </a:rPr>
              <a:t>있도록</a:t>
            </a: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Poppins Light Medium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Poppins Light Medium"/>
              </a:rPr>
              <a:t>하는</a:t>
            </a: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Poppins Light Medium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Poppins Light Medium"/>
              </a:rPr>
              <a:t>메커니즘</a:t>
            </a: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Poppins Light Medium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29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정의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IV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9047" y="9105450"/>
            <a:ext cx="1444117" cy="11815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51614" y="1974617"/>
            <a:ext cx="8184772" cy="633776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93076" y="1028700"/>
            <a:ext cx="1059275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 spc="92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2999" spc="92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999" spc="92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정의</a:t>
            </a:r>
            <a:endParaRPr lang="en-US" sz="2999" spc="92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23885" y="1028700"/>
            <a:ext cx="538253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 spc="92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3325"/>
          <a:stretch>
            <a:fillRect/>
          </a:stretch>
        </p:blipFill>
        <p:spPr>
          <a:xfrm>
            <a:off x="3402308" y="2037297"/>
            <a:ext cx="11483383" cy="621240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30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그림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IV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9144000" y="1637691"/>
            <a:ext cx="0" cy="7011617"/>
          </a:xfrm>
          <a:prstGeom prst="line">
            <a:avLst/>
          </a:prstGeom>
          <a:ln w="38100" cap="flat">
            <a:solidFill>
              <a:srgbClr val="C8BFB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450526"/>
            <a:ext cx="9802761" cy="955718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티머니 둥근바람 Regular" panose="02050503000000000000" pitchFamily="18" charset="-127"/>
              </a:rPr>
              <a:t>31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코드1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IV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30361" y="2769833"/>
            <a:ext cx="703843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개체의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속성과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메서드를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찾는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데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사용되는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</a:t>
            </a:r>
            <a:endParaRPr lang="en-US" sz="2699" spc="83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030361" y="3936576"/>
            <a:ext cx="719084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개체가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속성이나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메서드를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가지고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있지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않으면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체인을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따라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프로토타입의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속성과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메서드를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찾는다</a:t>
            </a:r>
            <a:endParaRPr lang="en-US" sz="2699" spc="83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72534" y="6221944"/>
            <a:ext cx="876306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체인은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유연하고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확장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가능한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상속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모델을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제공</a:t>
            </a:r>
            <a:endParaRPr lang="en-US" sz="2699" spc="83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372534" y="7520757"/>
            <a:ext cx="876306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속성과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메서드를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개체에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추가하는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더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효율적인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방법을</a:t>
            </a:r>
            <a:r>
              <a:rPr lang="en-US" sz="2699" spc="83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699" spc="83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제공</a:t>
            </a:r>
            <a:endParaRPr lang="en-US" sz="2699" spc="83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3885" y="2220932"/>
            <a:ext cx="9590348" cy="627275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504568" y="3563879"/>
            <a:ext cx="3646022" cy="364602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08293" y="0"/>
                  </a:moveTo>
                  <a:lnTo>
                    <a:pt x="704507" y="0"/>
                  </a:lnTo>
                  <a:cubicBezTo>
                    <a:pt x="764316" y="0"/>
                    <a:pt x="812800" y="48484"/>
                    <a:pt x="812800" y="108293"/>
                  </a:cubicBezTo>
                  <a:lnTo>
                    <a:pt x="812800" y="704507"/>
                  </a:lnTo>
                  <a:cubicBezTo>
                    <a:pt x="812800" y="764316"/>
                    <a:pt x="764316" y="812800"/>
                    <a:pt x="704507" y="812800"/>
                  </a:cubicBezTo>
                  <a:lnTo>
                    <a:pt x="108293" y="812800"/>
                  </a:lnTo>
                  <a:cubicBezTo>
                    <a:pt x="48484" y="812800"/>
                    <a:pt x="0" y="764316"/>
                    <a:pt x="0" y="704507"/>
                  </a:cubicBezTo>
                  <a:lnTo>
                    <a:pt x="0" y="108293"/>
                  </a:lnTo>
                  <a:cubicBezTo>
                    <a:pt x="0" y="48484"/>
                    <a:pt x="48484" y="0"/>
                    <a:pt x="108293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name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티머니 둥근바람 Regular" panose="02050503000000000000" pitchFamily="18" charset="-127"/>
              </a:rPr>
              <a:t>32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코드1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IV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96800" y="3122727"/>
            <a:ext cx="166350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spc="93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Animal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050" y="9105450"/>
            <a:ext cx="1444117" cy="11815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97415" y="2874869"/>
            <a:ext cx="10497797" cy="493111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티머니 둥근바람 Regular" panose="02050503000000000000" pitchFamily="18" charset="-127"/>
              </a:rPr>
              <a:t>33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코드1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IV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581108" y="3661370"/>
            <a:ext cx="3358113" cy="335811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7577" y="0"/>
                  </a:moveTo>
                  <a:lnTo>
                    <a:pt x="695223" y="0"/>
                  </a:lnTo>
                  <a:cubicBezTo>
                    <a:pt x="726406" y="0"/>
                    <a:pt x="756312" y="12388"/>
                    <a:pt x="778362" y="34438"/>
                  </a:cubicBezTo>
                  <a:cubicBezTo>
                    <a:pt x="800412" y="56488"/>
                    <a:pt x="812800" y="86394"/>
                    <a:pt x="812800" y="117577"/>
                  </a:cubicBezTo>
                  <a:lnTo>
                    <a:pt x="812800" y="695223"/>
                  </a:lnTo>
                  <a:cubicBezTo>
                    <a:pt x="812800" y="726406"/>
                    <a:pt x="800412" y="756312"/>
                    <a:pt x="778362" y="778362"/>
                  </a:cubicBezTo>
                  <a:cubicBezTo>
                    <a:pt x="756312" y="800412"/>
                    <a:pt x="726406" y="812800"/>
                    <a:pt x="695223" y="812800"/>
                  </a:cubicBezTo>
                  <a:lnTo>
                    <a:pt x="117577" y="812800"/>
                  </a:lnTo>
                  <a:cubicBezTo>
                    <a:pt x="86394" y="812800"/>
                    <a:pt x="56488" y="800412"/>
                    <a:pt x="34438" y="778362"/>
                  </a:cubicBezTo>
                  <a:cubicBezTo>
                    <a:pt x="12388" y="756312"/>
                    <a:pt x="0" y="726406"/>
                    <a:pt x="0" y="695223"/>
                  </a:cubicBezTo>
                  <a:lnTo>
                    <a:pt x="0" y="117577"/>
                  </a:lnTo>
                  <a:cubicBezTo>
                    <a:pt x="0" y="86394"/>
                    <a:pt x="12388" y="56488"/>
                    <a:pt x="34438" y="34438"/>
                  </a:cubicBezTo>
                  <a:cubicBezTo>
                    <a:pt x="56488" y="12388"/>
                    <a:pt x="86394" y="0"/>
                    <a:pt x="117577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600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prototype</a:t>
              </a:r>
            </a:p>
            <a:p>
              <a:pPr algn="ctr">
                <a:lnSpc>
                  <a:spcPts val="3120"/>
                </a:lnSpc>
              </a:pPr>
              <a:endParaRPr lang="en-US" sz="2600" spc="80" dirty="0">
                <a:solidFill>
                  <a:srgbClr val="000000"/>
                </a:solidFill>
                <a:latin typeface="티머니 둥근바람 Regular" panose="02050503000000000000" pitchFamily="18" charset="-127"/>
              </a:endParaRPr>
            </a:p>
            <a:p>
              <a:pPr algn="ctr">
                <a:lnSpc>
                  <a:spcPts val="3120"/>
                </a:lnSpc>
              </a:pPr>
              <a:r>
                <a:rPr lang="en-US" sz="2600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name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505227" y="3176832"/>
            <a:ext cx="1561818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spc="93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Animal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242341" y="3661370"/>
            <a:ext cx="3358113" cy="335811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7577" y="0"/>
                  </a:moveTo>
                  <a:lnTo>
                    <a:pt x="695223" y="0"/>
                  </a:lnTo>
                  <a:cubicBezTo>
                    <a:pt x="726406" y="0"/>
                    <a:pt x="756312" y="12388"/>
                    <a:pt x="778362" y="34438"/>
                  </a:cubicBezTo>
                  <a:cubicBezTo>
                    <a:pt x="800412" y="56488"/>
                    <a:pt x="812800" y="86394"/>
                    <a:pt x="812800" y="117577"/>
                  </a:cubicBezTo>
                  <a:lnTo>
                    <a:pt x="812800" y="695223"/>
                  </a:lnTo>
                  <a:cubicBezTo>
                    <a:pt x="812800" y="726406"/>
                    <a:pt x="800412" y="756312"/>
                    <a:pt x="778362" y="778362"/>
                  </a:cubicBezTo>
                  <a:cubicBezTo>
                    <a:pt x="756312" y="800412"/>
                    <a:pt x="726406" y="812800"/>
                    <a:pt x="695223" y="812800"/>
                  </a:cubicBezTo>
                  <a:lnTo>
                    <a:pt x="117577" y="812800"/>
                  </a:lnTo>
                  <a:cubicBezTo>
                    <a:pt x="86394" y="812800"/>
                    <a:pt x="56488" y="800412"/>
                    <a:pt x="34438" y="778362"/>
                  </a:cubicBezTo>
                  <a:cubicBezTo>
                    <a:pt x="12388" y="756312"/>
                    <a:pt x="0" y="726406"/>
                    <a:pt x="0" y="695223"/>
                  </a:cubicBezTo>
                  <a:lnTo>
                    <a:pt x="0" y="117577"/>
                  </a:lnTo>
                  <a:cubicBezTo>
                    <a:pt x="0" y="86394"/>
                    <a:pt x="12388" y="56488"/>
                    <a:pt x="34438" y="34438"/>
                  </a:cubicBezTo>
                  <a:cubicBezTo>
                    <a:pt x="56488" y="12388"/>
                    <a:pt x="86394" y="0"/>
                    <a:pt x="117577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600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constructor</a:t>
              </a:r>
            </a:p>
            <a:p>
              <a:pPr algn="ctr">
                <a:lnSpc>
                  <a:spcPts val="3120"/>
                </a:lnSpc>
              </a:pPr>
              <a:endParaRPr lang="en-US" sz="2600" spc="80" dirty="0">
                <a:solidFill>
                  <a:srgbClr val="000000"/>
                </a:solidFill>
                <a:latin typeface="티머니 둥근바람 Regular" panose="02050503000000000000" pitchFamily="18" charset="-127"/>
              </a:endParaRPr>
            </a:p>
            <a:p>
              <a:pPr algn="ctr">
                <a:lnSpc>
                  <a:spcPts val="3120"/>
                </a:lnSpc>
              </a:pPr>
              <a:r>
                <a:rPr lang="en-US" sz="2600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speak()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105544" y="3178000"/>
            <a:ext cx="364905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spc="93" dirty="0" err="1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Animal.prototype</a:t>
            </a:r>
            <a:endParaRPr lang="en-US" sz="3000" spc="93" dirty="0">
              <a:solidFill>
                <a:srgbClr val="000000"/>
              </a:solidFill>
              <a:latin typeface="티머니 둥근바람 ExtraBold" panose="02050903000000000000" pitchFamily="18" charset="-127"/>
            </a:endParaRPr>
          </a:p>
        </p:txBody>
      </p:sp>
      <p:sp>
        <p:nvSpPr>
          <p:cNvPr id="16" name="AutoShape 16"/>
          <p:cNvSpPr/>
          <p:nvPr/>
        </p:nvSpPr>
        <p:spPr>
          <a:xfrm flipH="1" flipV="1">
            <a:off x="12217092" y="3643557"/>
            <a:ext cx="2493693" cy="12345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 flipV="1">
            <a:off x="12227693" y="3661370"/>
            <a:ext cx="2154569" cy="11989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2566978"/>
            <a:ext cx="10363129" cy="576256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티머니 둥근바람 Regular" panose="02050503000000000000" pitchFamily="18" charset="-127"/>
              </a:rPr>
              <a:t>34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코드1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IV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9798827" y="1895265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prototype</a:t>
              </a:r>
            </a:p>
            <a:p>
              <a:pPr algn="ctr">
                <a:lnSpc>
                  <a:spcPts val="3119"/>
                </a:lnSpc>
              </a:pPr>
              <a:endPara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endParaRPr>
            </a:p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name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600415" y="1447590"/>
            <a:ext cx="1482923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spc="92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Animal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082492" y="1895265"/>
            <a:ext cx="3086100" cy="308610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constructor</a:t>
              </a:r>
            </a:p>
            <a:p>
              <a:pPr algn="ctr">
                <a:lnSpc>
                  <a:spcPts val="3119"/>
                </a:lnSpc>
              </a:pPr>
              <a:endPara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endParaRPr>
            </a:p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speak()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810063" y="1414147"/>
            <a:ext cx="363096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spc="92" dirty="0" err="1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Animal.prototype</a:t>
            </a:r>
            <a:endParaRPr lang="en-US" sz="2999" spc="92" dirty="0">
              <a:solidFill>
                <a:srgbClr val="000000"/>
              </a:solidFill>
              <a:latin typeface="티머니 둥근바람 ExtraBold" panose="02050903000000000000" pitchFamily="18" charset="-127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12376852" y="5948362"/>
            <a:ext cx="1433211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8" name="Group 18"/>
          <p:cNvGrpSpPr/>
          <p:nvPr/>
        </p:nvGrpSpPr>
        <p:grpSpPr>
          <a:xfrm>
            <a:off x="9889534" y="6172200"/>
            <a:ext cx="3086100" cy="308610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prototype</a:t>
              </a:r>
            </a:p>
            <a:p>
              <a:pPr algn="ctr">
                <a:lnSpc>
                  <a:spcPts val="3119"/>
                </a:lnSpc>
              </a:pPr>
              <a:endPara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endParaRPr>
            </a:p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name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023456" y="5724526"/>
            <a:ext cx="96237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spc="92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Dog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4173200" y="6172200"/>
            <a:ext cx="3086100" cy="308610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constructor</a:t>
              </a:r>
            </a:p>
            <a:p>
              <a:pPr algn="ctr">
                <a:lnSpc>
                  <a:spcPts val="3119"/>
                </a:lnSpc>
              </a:pPr>
              <a:endPara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endParaRPr>
            </a:p>
            <a:p>
              <a:pPr algn="ctr">
                <a:lnSpc>
                  <a:spcPts val="3119"/>
                </a:lnSpc>
              </a:pPr>
              <a:endPara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4233178" y="5724526"/>
            <a:ext cx="302612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spc="92" dirty="0" err="1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Dog.prototype</a:t>
            </a:r>
            <a:endParaRPr lang="en-US" sz="2999" spc="92" dirty="0">
              <a:solidFill>
                <a:srgbClr val="000000"/>
              </a:solidFill>
              <a:latin typeface="티머니 둥근바람 ExtraBold" panose="02050903000000000000" pitchFamily="18" charset="-127"/>
            </a:endParaRPr>
          </a:p>
        </p:txBody>
      </p:sp>
      <p:sp>
        <p:nvSpPr>
          <p:cNvPr id="26" name="AutoShape 26"/>
          <p:cNvSpPr/>
          <p:nvPr/>
        </p:nvSpPr>
        <p:spPr>
          <a:xfrm flipV="1">
            <a:off x="15625542" y="4981365"/>
            <a:ext cx="0" cy="82888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AutoShape 27"/>
          <p:cNvSpPr/>
          <p:nvPr/>
        </p:nvSpPr>
        <p:spPr>
          <a:xfrm>
            <a:off x="12259029" y="1637985"/>
            <a:ext cx="1433211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3825" y="2612797"/>
            <a:ext cx="10778798" cy="6155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티머니 둥근바람 Regular" panose="02050503000000000000" pitchFamily="18" charset="-127"/>
              </a:rPr>
              <a:t>35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코드1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IV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847240" y="8013069"/>
            <a:ext cx="2094907" cy="209490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88475" y="0"/>
                  </a:moveTo>
                  <a:lnTo>
                    <a:pt x="624325" y="0"/>
                  </a:lnTo>
                  <a:cubicBezTo>
                    <a:pt x="674312" y="0"/>
                    <a:pt x="722251" y="19857"/>
                    <a:pt x="757597" y="55203"/>
                  </a:cubicBezTo>
                  <a:cubicBezTo>
                    <a:pt x="792943" y="90549"/>
                    <a:pt x="812800" y="138488"/>
                    <a:pt x="812800" y="188475"/>
                  </a:cubicBezTo>
                  <a:lnTo>
                    <a:pt x="812800" y="624325"/>
                  </a:lnTo>
                  <a:cubicBezTo>
                    <a:pt x="812800" y="674312"/>
                    <a:pt x="792943" y="722251"/>
                    <a:pt x="757597" y="757597"/>
                  </a:cubicBezTo>
                  <a:cubicBezTo>
                    <a:pt x="722251" y="792943"/>
                    <a:pt x="674312" y="812800"/>
                    <a:pt x="624325" y="812800"/>
                  </a:cubicBezTo>
                  <a:lnTo>
                    <a:pt x="188475" y="812800"/>
                  </a:lnTo>
                  <a:cubicBezTo>
                    <a:pt x="138488" y="812800"/>
                    <a:pt x="90549" y="792943"/>
                    <a:pt x="55203" y="757597"/>
                  </a:cubicBezTo>
                  <a:cubicBezTo>
                    <a:pt x="19857" y="722251"/>
                    <a:pt x="0" y="674312"/>
                    <a:pt x="0" y="624325"/>
                  </a:cubicBezTo>
                  <a:lnTo>
                    <a:pt x="0" y="188475"/>
                  </a:lnTo>
                  <a:cubicBezTo>
                    <a:pt x="0" y="138488"/>
                    <a:pt x="19857" y="90549"/>
                    <a:pt x="55203" y="55203"/>
                  </a:cubicBezTo>
                  <a:cubicBezTo>
                    <a:pt x="90549" y="19857"/>
                    <a:pt x="138488" y="0"/>
                    <a:pt x="188475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 dirty="0">
                <a:latin typeface="티머니 둥근바람 Regular" panose="02050503000000000000" pitchFamily="18" charset="-127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517002" y="7555869"/>
            <a:ext cx="732398" cy="418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spc="86" dirty="0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fido</a:t>
            </a:r>
          </a:p>
        </p:txBody>
      </p:sp>
      <p:sp>
        <p:nvSpPr>
          <p:cNvPr id="12" name="AutoShape 12"/>
          <p:cNvSpPr/>
          <p:nvPr/>
        </p:nvSpPr>
        <p:spPr>
          <a:xfrm flipV="1">
            <a:off x="14138388" y="6906476"/>
            <a:ext cx="803759" cy="649393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0902623" y="1466107"/>
            <a:ext cx="2188211" cy="218821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80439" y="0"/>
                  </a:moveTo>
                  <a:lnTo>
                    <a:pt x="632361" y="0"/>
                  </a:lnTo>
                  <a:cubicBezTo>
                    <a:pt x="680217" y="0"/>
                    <a:pt x="726112" y="19010"/>
                    <a:pt x="759951" y="52849"/>
                  </a:cubicBezTo>
                  <a:cubicBezTo>
                    <a:pt x="793790" y="86688"/>
                    <a:pt x="812800" y="132583"/>
                    <a:pt x="812800" y="180439"/>
                  </a:cubicBezTo>
                  <a:lnTo>
                    <a:pt x="812800" y="632361"/>
                  </a:lnTo>
                  <a:cubicBezTo>
                    <a:pt x="812800" y="680217"/>
                    <a:pt x="793790" y="726112"/>
                    <a:pt x="759951" y="759951"/>
                  </a:cubicBezTo>
                  <a:cubicBezTo>
                    <a:pt x="726112" y="793790"/>
                    <a:pt x="680217" y="812800"/>
                    <a:pt x="632361" y="812800"/>
                  </a:cubicBezTo>
                  <a:lnTo>
                    <a:pt x="180439" y="812800"/>
                  </a:lnTo>
                  <a:cubicBezTo>
                    <a:pt x="132583" y="812800"/>
                    <a:pt x="86688" y="793790"/>
                    <a:pt x="52849" y="759951"/>
                  </a:cubicBezTo>
                  <a:cubicBezTo>
                    <a:pt x="19010" y="726112"/>
                    <a:pt x="0" y="680217"/>
                    <a:pt x="0" y="632361"/>
                  </a:cubicBezTo>
                  <a:lnTo>
                    <a:pt x="0" y="180439"/>
                  </a:lnTo>
                  <a:cubicBezTo>
                    <a:pt x="0" y="132583"/>
                    <a:pt x="19010" y="86688"/>
                    <a:pt x="52849" y="52849"/>
                  </a:cubicBezTo>
                  <a:cubicBezTo>
                    <a:pt x="86688" y="19010"/>
                    <a:pt x="132583" y="0"/>
                    <a:pt x="180439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prototype</a:t>
              </a:r>
            </a:p>
            <a:p>
              <a:pPr algn="ctr">
                <a:lnSpc>
                  <a:spcPts val="3119"/>
                </a:lnSpc>
              </a:pPr>
              <a:endPara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endParaRPr>
            </a:p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name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470992" y="1148682"/>
            <a:ext cx="1051472" cy="317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  <a:spcBef>
                <a:spcPct val="0"/>
              </a:spcBef>
            </a:pPr>
            <a:r>
              <a:rPr lang="en-US" sz="2127" spc="65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Animal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939972" y="1466107"/>
            <a:ext cx="2188211" cy="218821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80439" y="0"/>
                  </a:moveTo>
                  <a:lnTo>
                    <a:pt x="632361" y="0"/>
                  </a:lnTo>
                  <a:cubicBezTo>
                    <a:pt x="680217" y="0"/>
                    <a:pt x="726112" y="19010"/>
                    <a:pt x="759951" y="52849"/>
                  </a:cubicBezTo>
                  <a:cubicBezTo>
                    <a:pt x="793790" y="86688"/>
                    <a:pt x="812800" y="132583"/>
                    <a:pt x="812800" y="180439"/>
                  </a:cubicBezTo>
                  <a:lnTo>
                    <a:pt x="812800" y="632361"/>
                  </a:lnTo>
                  <a:cubicBezTo>
                    <a:pt x="812800" y="680217"/>
                    <a:pt x="793790" y="726112"/>
                    <a:pt x="759951" y="759951"/>
                  </a:cubicBezTo>
                  <a:cubicBezTo>
                    <a:pt x="726112" y="793790"/>
                    <a:pt x="680217" y="812800"/>
                    <a:pt x="632361" y="812800"/>
                  </a:cubicBezTo>
                  <a:lnTo>
                    <a:pt x="180439" y="812800"/>
                  </a:lnTo>
                  <a:cubicBezTo>
                    <a:pt x="132583" y="812800"/>
                    <a:pt x="86688" y="793790"/>
                    <a:pt x="52849" y="759951"/>
                  </a:cubicBezTo>
                  <a:cubicBezTo>
                    <a:pt x="19010" y="726112"/>
                    <a:pt x="0" y="680217"/>
                    <a:pt x="0" y="632361"/>
                  </a:cubicBezTo>
                  <a:lnTo>
                    <a:pt x="0" y="180439"/>
                  </a:lnTo>
                  <a:cubicBezTo>
                    <a:pt x="0" y="132583"/>
                    <a:pt x="19010" y="86688"/>
                    <a:pt x="52849" y="52849"/>
                  </a:cubicBezTo>
                  <a:cubicBezTo>
                    <a:pt x="86688" y="19010"/>
                    <a:pt x="132583" y="0"/>
                    <a:pt x="180439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constructor</a:t>
              </a:r>
            </a:p>
            <a:p>
              <a:pPr algn="ctr">
                <a:lnSpc>
                  <a:spcPts val="3119"/>
                </a:lnSpc>
              </a:pPr>
              <a:endPara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endParaRPr>
            </a:p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speak()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746804" y="1124969"/>
            <a:ext cx="2636196" cy="319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  <a:spcBef>
                <a:spcPct val="0"/>
              </a:spcBef>
            </a:pPr>
            <a:r>
              <a:rPr lang="en-US" sz="2127" spc="65" dirty="0" err="1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Animal.prototype</a:t>
            </a:r>
            <a:endParaRPr lang="en-US" sz="2127" spc="65" dirty="0">
              <a:solidFill>
                <a:srgbClr val="000000"/>
              </a:solidFill>
              <a:latin typeface="티머니 둥근바람 ExtraBold" panose="02050903000000000000" pitchFamily="18" charset="-127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12730581" y="4339971"/>
            <a:ext cx="101622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3" name="Group 23"/>
          <p:cNvGrpSpPr/>
          <p:nvPr/>
        </p:nvGrpSpPr>
        <p:grpSpPr>
          <a:xfrm>
            <a:off x="10966939" y="4498684"/>
            <a:ext cx="2188211" cy="218821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80439" y="0"/>
                  </a:moveTo>
                  <a:lnTo>
                    <a:pt x="632361" y="0"/>
                  </a:lnTo>
                  <a:cubicBezTo>
                    <a:pt x="680217" y="0"/>
                    <a:pt x="726112" y="19010"/>
                    <a:pt x="759951" y="52849"/>
                  </a:cubicBezTo>
                  <a:cubicBezTo>
                    <a:pt x="793790" y="86688"/>
                    <a:pt x="812800" y="132583"/>
                    <a:pt x="812800" y="180439"/>
                  </a:cubicBezTo>
                  <a:lnTo>
                    <a:pt x="812800" y="632361"/>
                  </a:lnTo>
                  <a:cubicBezTo>
                    <a:pt x="812800" y="680217"/>
                    <a:pt x="793790" y="726112"/>
                    <a:pt x="759951" y="759951"/>
                  </a:cubicBezTo>
                  <a:cubicBezTo>
                    <a:pt x="726112" y="793790"/>
                    <a:pt x="680217" y="812800"/>
                    <a:pt x="632361" y="812800"/>
                  </a:cubicBezTo>
                  <a:lnTo>
                    <a:pt x="180439" y="812800"/>
                  </a:lnTo>
                  <a:cubicBezTo>
                    <a:pt x="132583" y="812800"/>
                    <a:pt x="86688" y="793790"/>
                    <a:pt x="52849" y="759951"/>
                  </a:cubicBezTo>
                  <a:cubicBezTo>
                    <a:pt x="19010" y="726112"/>
                    <a:pt x="0" y="680217"/>
                    <a:pt x="0" y="632361"/>
                  </a:cubicBezTo>
                  <a:lnTo>
                    <a:pt x="0" y="180439"/>
                  </a:lnTo>
                  <a:cubicBezTo>
                    <a:pt x="0" y="132583"/>
                    <a:pt x="19010" y="86688"/>
                    <a:pt x="52849" y="52849"/>
                  </a:cubicBezTo>
                  <a:cubicBezTo>
                    <a:pt x="86688" y="19010"/>
                    <a:pt x="132583" y="0"/>
                    <a:pt x="180439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prototype</a:t>
              </a:r>
            </a:p>
            <a:p>
              <a:pPr algn="ctr">
                <a:lnSpc>
                  <a:spcPts val="3119"/>
                </a:lnSpc>
              </a:pPr>
              <a:endPara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endParaRPr>
            </a:p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name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770950" y="4181258"/>
            <a:ext cx="751513" cy="319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  <a:spcBef>
                <a:spcPct val="0"/>
              </a:spcBef>
            </a:pPr>
            <a:r>
              <a:rPr lang="en-US" sz="2127" spc="65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Dog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4004288" y="4498684"/>
            <a:ext cx="2188211" cy="218821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80439" y="0"/>
                  </a:moveTo>
                  <a:lnTo>
                    <a:pt x="632361" y="0"/>
                  </a:lnTo>
                  <a:cubicBezTo>
                    <a:pt x="680217" y="0"/>
                    <a:pt x="726112" y="19010"/>
                    <a:pt x="759951" y="52849"/>
                  </a:cubicBezTo>
                  <a:cubicBezTo>
                    <a:pt x="793790" y="86688"/>
                    <a:pt x="812800" y="132583"/>
                    <a:pt x="812800" y="180439"/>
                  </a:cubicBezTo>
                  <a:lnTo>
                    <a:pt x="812800" y="632361"/>
                  </a:lnTo>
                  <a:cubicBezTo>
                    <a:pt x="812800" y="680217"/>
                    <a:pt x="793790" y="726112"/>
                    <a:pt x="759951" y="759951"/>
                  </a:cubicBezTo>
                  <a:cubicBezTo>
                    <a:pt x="726112" y="793790"/>
                    <a:pt x="680217" y="812800"/>
                    <a:pt x="632361" y="812800"/>
                  </a:cubicBezTo>
                  <a:lnTo>
                    <a:pt x="180439" y="812800"/>
                  </a:lnTo>
                  <a:cubicBezTo>
                    <a:pt x="132583" y="812800"/>
                    <a:pt x="86688" y="793790"/>
                    <a:pt x="52849" y="759951"/>
                  </a:cubicBezTo>
                  <a:cubicBezTo>
                    <a:pt x="19010" y="726112"/>
                    <a:pt x="0" y="680217"/>
                    <a:pt x="0" y="632361"/>
                  </a:cubicBezTo>
                  <a:lnTo>
                    <a:pt x="0" y="180439"/>
                  </a:lnTo>
                  <a:cubicBezTo>
                    <a:pt x="0" y="132583"/>
                    <a:pt x="19010" y="86688"/>
                    <a:pt x="52849" y="52849"/>
                  </a:cubicBezTo>
                  <a:cubicBezTo>
                    <a:pt x="86688" y="19010"/>
                    <a:pt x="132583" y="0"/>
                    <a:pt x="180439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constructor</a:t>
              </a:r>
            </a:p>
            <a:p>
              <a:pPr algn="ctr">
                <a:lnSpc>
                  <a:spcPts val="3119"/>
                </a:lnSpc>
              </a:pPr>
              <a:endPara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endParaRPr>
            </a:p>
            <a:p>
              <a:pPr algn="ctr">
                <a:lnSpc>
                  <a:spcPts val="3119"/>
                </a:lnSpc>
              </a:pPr>
              <a:endPara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4046815" y="4181258"/>
            <a:ext cx="2145683" cy="319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  <a:spcBef>
                <a:spcPct val="0"/>
              </a:spcBef>
            </a:pPr>
            <a:r>
              <a:rPr lang="en-US" sz="2127" spc="65" dirty="0" err="1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Dog.prototype</a:t>
            </a:r>
            <a:endParaRPr lang="en-US" sz="2127" spc="65" dirty="0">
              <a:solidFill>
                <a:srgbClr val="000000"/>
              </a:solidFill>
              <a:latin typeface="티머니 둥근바람 ExtraBold" panose="02050903000000000000" pitchFamily="18" charset="-127"/>
            </a:endParaRPr>
          </a:p>
        </p:txBody>
      </p:sp>
      <p:sp>
        <p:nvSpPr>
          <p:cNvPr id="31" name="AutoShape 31"/>
          <p:cNvSpPr/>
          <p:nvPr/>
        </p:nvSpPr>
        <p:spPr>
          <a:xfrm flipH="1" flipV="1">
            <a:off x="15034077" y="3654318"/>
            <a:ext cx="0" cy="58772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2647038" y="1283682"/>
            <a:ext cx="101622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3012" y="650479"/>
            <a:ext cx="9620978" cy="1033629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티머니 둥근바람 Regular" panose="02050503000000000000" pitchFamily="18" charset="-127"/>
              </a:rPr>
              <a:t>36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코드2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IV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434614" y="6354511"/>
            <a:ext cx="5641180" cy="790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 spc="80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프로토타입과</a:t>
            </a:r>
            <a:r>
              <a: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599" spc="80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프로토타입을</a:t>
            </a:r>
            <a:r>
              <a: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599" spc="80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연결하는</a:t>
            </a:r>
            <a:endParaRPr lang="en-US" sz="2599" spc="80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 spc="80" dirty="0" err="1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Object.create</a:t>
            </a:r>
            <a:r>
              <a: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()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9544817" y="6725986"/>
            <a:ext cx="1538345" cy="9525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TextBox 11"/>
          <p:cNvSpPr txBox="1"/>
          <p:nvPr/>
        </p:nvSpPr>
        <p:spPr>
          <a:xfrm>
            <a:off x="11434614" y="8229150"/>
            <a:ext cx="6160374" cy="790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new </a:t>
            </a:r>
            <a:r>
              <a:rPr lang="en-US" sz="2599" spc="80" dirty="0" err="1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생성자</a:t>
            </a:r>
            <a:r>
              <a: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 </a:t>
            </a:r>
            <a:r>
              <a:rPr lang="en-US" sz="2599" spc="80" dirty="0" err="1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함수를</a:t>
            </a:r>
            <a:r>
              <a: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 </a:t>
            </a:r>
            <a:r>
              <a:rPr lang="en-US" sz="2599" spc="80" dirty="0" err="1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사용하여</a:t>
            </a:r>
            <a:endParaRPr lang="en-US" sz="2599" spc="80" dirty="0">
              <a:solidFill>
                <a:srgbClr val="000000"/>
              </a:solidFill>
              <a:latin typeface="티머니 둥근바람 Regular" panose="02050503000000000000" pitchFamily="18" charset="-127"/>
            </a:endParaRPr>
          </a:p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 spc="80" dirty="0" err="1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Dog의</a:t>
            </a:r>
            <a:r>
              <a: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 </a:t>
            </a:r>
            <a:r>
              <a:rPr lang="en-US" sz="2599" spc="80" dirty="0" err="1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객체를</a:t>
            </a:r>
            <a:r>
              <a: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 </a:t>
            </a:r>
            <a:r>
              <a:rPr lang="en-US" sz="2599" spc="80" dirty="0" err="1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갖는</a:t>
            </a:r>
            <a:r>
              <a: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 </a:t>
            </a:r>
            <a:r>
              <a:rPr lang="en-US" sz="2599" spc="80" dirty="0" err="1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새로운</a:t>
            </a:r>
            <a:r>
              <a: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 </a:t>
            </a:r>
            <a:r>
              <a:rPr lang="en-US" sz="2599" spc="80" dirty="0" err="1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객체를</a:t>
            </a:r>
            <a:r>
              <a: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 </a:t>
            </a:r>
            <a:r>
              <a:rPr lang="en-US" sz="2599" spc="80" dirty="0" err="1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생성</a:t>
            </a:r>
            <a:endParaRPr lang="en-US" sz="2599" spc="80" dirty="0">
              <a:solidFill>
                <a:srgbClr val="000000"/>
              </a:solidFill>
              <a:latin typeface="티머니 둥근바람 Regular" panose="02050503000000000000" pitchFamily="18" charset="-127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5943673" y="8648250"/>
            <a:ext cx="5139614" cy="1905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TextBox 13"/>
          <p:cNvSpPr txBox="1"/>
          <p:nvPr/>
        </p:nvSpPr>
        <p:spPr>
          <a:xfrm>
            <a:off x="11434614" y="3696369"/>
            <a:ext cx="6160374" cy="790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 spc="80" dirty="0" err="1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prototype안에</a:t>
            </a:r>
            <a:r>
              <a: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 </a:t>
            </a:r>
            <a:r>
              <a:rPr lang="en-US" sz="2599" spc="80" dirty="0" err="1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새로운</a:t>
            </a:r>
            <a:r>
              <a: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 </a:t>
            </a:r>
            <a:r>
              <a:rPr lang="en-US" sz="2599" spc="80" dirty="0" err="1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함수를</a:t>
            </a:r>
            <a:r>
              <a: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 </a:t>
            </a:r>
            <a:r>
              <a:rPr lang="en-US" sz="2599" spc="80" dirty="0" err="1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생성하는</a:t>
            </a:r>
            <a:endParaRPr lang="en-US" sz="2599" spc="80" dirty="0">
              <a:solidFill>
                <a:srgbClr val="000000"/>
              </a:solidFill>
              <a:latin typeface="티머니 둥근바람 Regular" panose="02050503000000000000" pitchFamily="18" charset="-127"/>
            </a:endParaRPr>
          </a:p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 spc="80" dirty="0" err="1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prototype.함수명</a:t>
            </a:r>
            <a:endParaRPr lang="en-US" sz="2599" spc="80" dirty="0">
              <a:solidFill>
                <a:srgbClr val="000000"/>
              </a:solidFill>
              <a:latin typeface="티머니 둥근바람 Regular" panose="02050503000000000000" pitchFamily="18" charset="-127"/>
            </a:endParaRPr>
          </a:p>
        </p:txBody>
      </p:sp>
      <p:sp>
        <p:nvSpPr>
          <p:cNvPr id="14" name="AutoShape 14"/>
          <p:cNvSpPr/>
          <p:nvPr/>
        </p:nvSpPr>
        <p:spPr>
          <a:xfrm flipV="1">
            <a:off x="8328475" y="4066091"/>
            <a:ext cx="2754804" cy="11278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티머니 둥근바람 Regular" panose="02050503000000000000" pitchFamily="18" charset="-127"/>
              </a:rPr>
              <a:t>37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코드2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IV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754963"/>
            <a:ext cx="8612161" cy="563295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987869" y="3824288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name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789458" y="3376612"/>
            <a:ext cx="1482923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spc="92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Animal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74587" y="2741551"/>
            <a:ext cx="10687598" cy="540384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티머니 둥근바람 Regular" panose="02050503000000000000" pitchFamily="18" charset="-127"/>
              </a:rPr>
              <a:t>38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코드2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IV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548381" y="3781425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prototype</a:t>
              </a:r>
            </a:p>
            <a:p>
              <a:pPr algn="ctr">
                <a:lnSpc>
                  <a:spcPts val="3119"/>
                </a:lnSpc>
              </a:pPr>
              <a:endPara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endParaRPr>
            </a:p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name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349969" y="3333750"/>
            <a:ext cx="1482923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spc="92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Animal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832047" y="3781425"/>
            <a:ext cx="3086100" cy="30861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constructor</a:t>
              </a:r>
            </a:p>
            <a:p>
              <a:pPr algn="ctr">
                <a:lnSpc>
                  <a:spcPts val="3119"/>
                </a:lnSpc>
              </a:pPr>
              <a:endPara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endParaRPr>
            </a:p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speak()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559617" y="3300307"/>
            <a:ext cx="363096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spc="92" dirty="0" err="1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Animal.prototype</a:t>
            </a:r>
            <a:endParaRPr lang="en-US" sz="2999" spc="92" dirty="0">
              <a:solidFill>
                <a:srgbClr val="000000"/>
              </a:solidFill>
              <a:latin typeface="티머니 둥근바람 ExtraBold" panose="02050903000000000000" pitchFamily="18" charset="-127"/>
            </a:endParaRPr>
          </a:p>
        </p:txBody>
      </p:sp>
      <p:sp>
        <p:nvSpPr>
          <p:cNvPr id="16" name="AutoShape 16"/>
          <p:cNvSpPr/>
          <p:nvPr/>
        </p:nvSpPr>
        <p:spPr>
          <a:xfrm flipH="1" flipV="1">
            <a:off x="11970846" y="3765055"/>
            <a:ext cx="2291700" cy="1134573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 flipV="1">
            <a:off x="11980589" y="3781425"/>
            <a:ext cx="1980046" cy="1101832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616166" y="2691504"/>
            <a:ext cx="11106222" cy="540860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티머니 둥근바람 Regular" panose="02050503000000000000" pitchFamily="18" charset="-127"/>
              </a:rPr>
              <a:t>39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코드2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IV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798827" y="1895265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prototype</a:t>
              </a:r>
            </a:p>
            <a:p>
              <a:pPr algn="ctr">
                <a:lnSpc>
                  <a:spcPts val="3119"/>
                </a:lnSpc>
              </a:pPr>
              <a:endPara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endParaRPr>
            </a:p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name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600415" y="1447590"/>
            <a:ext cx="1482923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spc="92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Animal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082492" y="1895265"/>
            <a:ext cx="3086100" cy="30861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constructor</a:t>
              </a:r>
            </a:p>
            <a:p>
              <a:pPr algn="ctr">
                <a:lnSpc>
                  <a:spcPts val="3119"/>
                </a:lnSpc>
              </a:pPr>
              <a:endPara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endParaRPr>
            </a:p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speak()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810063" y="1414147"/>
            <a:ext cx="363096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spc="92" dirty="0" err="1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Animal.prototype</a:t>
            </a:r>
            <a:endParaRPr lang="en-US" sz="2999" spc="92" dirty="0">
              <a:solidFill>
                <a:srgbClr val="000000"/>
              </a:solidFill>
              <a:latin typeface="티머니 둥근바람 ExtraBold" panose="02050903000000000000" pitchFamily="18" charset="-127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12376852" y="5948362"/>
            <a:ext cx="1433211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>
            <a:off x="12376852" y="1637985"/>
            <a:ext cx="1197566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8" name="Group 18"/>
          <p:cNvGrpSpPr/>
          <p:nvPr/>
        </p:nvGrpSpPr>
        <p:grpSpPr>
          <a:xfrm>
            <a:off x="9889534" y="6172200"/>
            <a:ext cx="3086100" cy="308610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prototype</a:t>
              </a:r>
            </a:p>
            <a:p>
              <a:pPr algn="ctr">
                <a:lnSpc>
                  <a:spcPts val="3119"/>
                </a:lnSpc>
              </a:pPr>
              <a:endPara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endParaRPr>
            </a:p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name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023456" y="5724526"/>
            <a:ext cx="100965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spc="92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Dog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4173200" y="6172200"/>
            <a:ext cx="3086100" cy="308610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endParaRPr dirty="0">
                <a:latin typeface="티머니 둥근바람 Regular" panose="02050503000000000000" pitchFamily="18" charset="-127"/>
              </a:endParaRPr>
            </a:p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constructor</a:t>
              </a:r>
            </a:p>
            <a:p>
              <a:pPr algn="ctr">
                <a:lnSpc>
                  <a:spcPts val="3119"/>
                </a:lnSpc>
              </a:pPr>
              <a:endPara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4233178" y="5724525"/>
            <a:ext cx="302612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spc="92" dirty="0" err="1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Dog.prototype</a:t>
            </a:r>
            <a:endParaRPr lang="en-US" sz="2999" spc="92" dirty="0">
              <a:solidFill>
                <a:srgbClr val="000000"/>
              </a:solidFill>
              <a:latin typeface="티머니 둥근바람 ExtraBold" panose="02050903000000000000" pitchFamily="18" charset="-127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sp>
        <p:nvSpPr>
          <p:cNvPr id="27" name="AutoShape 27"/>
          <p:cNvSpPr/>
          <p:nvPr/>
        </p:nvSpPr>
        <p:spPr>
          <a:xfrm flipV="1">
            <a:off x="15625542" y="4981365"/>
            <a:ext cx="0" cy="82888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40491" y="1988478"/>
            <a:ext cx="10007018" cy="12486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58602" y="3638829"/>
            <a:ext cx="4636394" cy="465969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93076" y="1028700"/>
            <a:ext cx="1059275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 spc="92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 정의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3885" y="1028700"/>
            <a:ext cx="538253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 spc="92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티머니 둥근바람 Regular" panose="02050503000000000000" pitchFamily="18" charset="-127"/>
              </a:rPr>
              <a:t>40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코드2 :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Object.create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IV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39190" y="1896250"/>
            <a:ext cx="381460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44"/>
              </a:lnSpc>
              <a:spcBef>
                <a:spcPct val="0"/>
              </a:spcBef>
            </a:pPr>
            <a:r>
              <a:rPr lang="en-US" sz="3870" spc="119" dirty="0" err="1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Object.Create</a:t>
            </a:r>
            <a:endParaRPr lang="en-US" sz="3870" spc="119" dirty="0">
              <a:solidFill>
                <a:srgbClr val="000000"/>
              </a:solidFill>
              <a:latin typeface="티머니 둥근바람 ExtraBold" panose="02050903000000000000" pitchFamily="18" charset="-127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3808921" y="3926328"/>
            <a:ext cx="3512994" cy="351299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2394" y="0"/>
                  </a:moveTo>
                  <a:lnTo>
                    <a:pt x="700406" y="0"/>
                  </a:lnTo>
                  <a:cubicBezTo>
                    <a:pt x="730215" y="0"/>
                    <a:pt x="758803" y="11841"/>
                    <a:pt x="779881" y="32919"/>
                  </a:cubicBezTo>
                  <a:cubicBezTo>
                    <a:pt x="800959" y="53997"/>
                    <a:pt x="812800" y="82585"/>
                    <a:pt x="812800" y="112394"/>
                  </a:cubicBezTo>
                  <a:lnTo>
                    <a:pt x="812800" y="700406"/>
                  </a:lnTo>
                  <a:cubicBezTo>
                    <a:pt x="812800" y="730215"/>
                    <a:pt x="800959" y="758803"/>
                    <a:pt x="779881" y="779881"/>
                  </a:cubicBezTo>
                  <a:cubicBezTo>
                    <a:pt x="758803" y="800959"/>
                    <a:pt x="730215" y="812800"/>
                    <a:pt x="700406" y="812800"/>
                  </a:cubicBezTo>
                  <a:lnTo>
                    <a:pt x="112394" y="812800"/>
                  </a:lnTo>
                  <a:cubicBezTo>
                    <a:pt x="82585" y="812800"/>
                    <a:pt x="53997" y="800959"/>
                    <a:pt x="32919" y="779881"/>
                  </a:cubicBezTo>
                  <a:cubicBezTo>
                    <a:pt x="11841" y="758803"/>
                    <a:pt x="0" y="730215"/>
                    <a:pt x="0" y="700406"/>
                  </a:cubicBezTo>
                  <a:lnTo>
                    <a:pt x="0" y="112394"/>
                  </a:lnTo>
                  <a:cubicBezTo>
                    <a:pt x="0" y="82585"/>
                    <a:pt x="11841" y="53997"/>
                    <a:pt x="32919" y="32919"/>
                  </a:cubicBezTo>
                  <a:cubicBezTo>
                    <a:pt x="53997" y="11841"/>
                    <a:pt x="82585" y="0"/>
                    <a:pt x="112394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 spc="74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constructor</a:t>
              </a:r>
            </a:p>
            <a:p>
              <a:pPr algn="ctr">
                <a:lnSpc>
                  <a:spcPts val="2879"/>
                </a:lnSpc>
              </a:pPr>
              <a:endParaRPr lang="en-US" sz="2400" spc="74" dirty="0">
                <a:solidFill>
                  <a:srgbClr val="000000"/>
                </a:solidFill>
                <a:latin typeface="티머니 둥근바람 Regular" panose="02050503000000000000" pitchFamily="18" charset="-127"/>
              </a:endParaRPr>
            </a:p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speak()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749565" y="3392369"/>
            <a:ext cx="378962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spc="93" dirty="0" err="1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Animal.prototype</a:t>
            </a:r>
            <a:endParaRPr lang="en-US" sz="3000" spc="93" dirty="0">
              <a:solidFill>
                <a:srgbClr val="000000"/>
              </a:solidFill>
              <a:latin typeface="티머니 둥근바람 ExtraBold" panose="02050903000000000000" pitchFamily="18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1479601" y="3926328"/>
            <a:ext cx="3512994" cy="351299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2394" y="0"/>
                  </a:moveTo>
                  <a:lnTo>
                    <a:pt x="700406" y="0"/>
                  </a:lnTo>
                  <a:cubicBezTo>
                    <a:pt x="730215" y="0"/>
                    <a:pt x="758803" y="11841"/>
                    <a:pt x="779881" y="32919"/>
                  </a:cubicBezTo>
                  <a:cubicBezTo>
                    <a:pt x="800959" y="53997"/>
                    <a:pt x="812800" y="82585"/>
                    <a:pt x="812800" y="112394"/>
                  </a:cubicBezTo>
                  <a:lnTo>
                    <a:pt x="812800" y="700406"/>
                  </a:lnTo>
                  <a:cubicBezTo>
                    <a:pt x="812800" y="730215"/>
                    <a:pt x="800959" y="758803"/>
                    <a:pt x="779881" y="779881"/>
                  </a:cubicBezTo>
                  <a:cubicBezTo>
                    <a:pt x="758803" y="800959"/>
                    <a:pt x="730215" y="812800"/>
                    <a:pt x="700406" y="812800"/>
                  </a:cubicBezTo>
                  <a:lnTo>
                    <a:pt x="112394" y="812800"/>
                  </a:lnTo>
                  <a:cubicBezTo>
                    <a:pt x="82585" y="812800"/>
                    <a:pt x="53997" y="800959"/>
                    <a:pt x="32919" y="779881"/>
                  </a:cubicBezTo>
                  <a:cubicBezTo>
                    <a:pt x="11841" y="758803"/>
                    <a:pt x="0" y="730215"/>
                    <a:pt x="0" y="700406"/>
                  </a:cubicBezTo>
                  <a:lnTo>
                    <a:pt x="0" y="112394"/>
                  </a:lnTo>
                  <a:cubicBezTo>
                    <a:pt x="0" y="82585"/>
                    <a:pt x="11841" y="53997"/>
                    <a:pt x="32919" y="32919"/>
                  </a:cubicBezTo>
                  <a:cubicBezTo>
                    <a:pt x="53997" y="11841"/>
                    <a:pt x="82585" y="0"/>
                    <a:pt x="112394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constructor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752654" y="3392369"/>
            <a:ext cx="297762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spc="93" dirty="0" err="1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Dog.prototype</a:t>
            </a:r>
            <a:endParaRPr lang="en-US" sz="3000" spc="93" dirty="0">
              <a:solidFill>
                <a:srgbClr val="000000"/>
              </a:solidFill>
              <a:latin typeface="티머니 둥근바람 ExtraBold" panose="02050903000000000000" pitchFamily="18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 flipH="1">
            <a:off x="7699940" y="5659012"/>
            <a:ext cx="3401636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TextBox 18"/>
          <p:cNvSpPr txBox="1"/>
          <p:nvPr/>
        </p:nvSpPr>
        <p:spPr>
          <a:xfrm>
            <a:off x="6792070" y="2694601"/>
            <a:ext cx="5399930" cy="412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78"/>
              </a:lnSpc>
              <a:spcBef>
                <a:spcPct val="0"/>
              </a:spcBef>
            </a:pPr>
            <a:r>
              <a:rPr lang="en-US" sz="2731" spc="84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</a:t>
            </a:r>
            <a:r>
              <a:rPr lang="en-US" sz="2731" spc="84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731" spc="84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타입</a:t>
            </a:r>
            <a:r>
              <a:rPr lang="en-US" sz="2731" spc="84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731" spc="84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체인을</a:t>
            </a:r>
            <a:r>
              <a:rPr lang="en-US" sz="2731" spc="84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731" spc="84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만드는</a:t>
            </a:r>
            <a:r>
              <a:rPr lang="en-US" sz="2731" spc="84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731" spc="84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메서드</a:t>
            </a:r>
            <a:r>
              <a:rPr lang="en-US" sz="2731" spc="84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71232" y="7828793"/>
            <a:ext cx="10921363" cy="461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27"/>
              </a:lnSpc>
              <a:spcBef>
                <a:spcPct val="0"/>
              </a:spcBef>
            </a:pPr>
            <a:r>
              <a:rPr lang="en-US" sz="2939" spc="91" dirty="0" err="1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Object.create</a:t>
            </a:r>
            <a:r>
              <a:rPr lang="en-US" sz="2939" spc="91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(</a:t>
            </a:r>
            <a:r>
              <a:rPr lang="en-US" sz="2939" spc="91" dirty="0" err="1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prototypeObject</a:t>
            </a:r>
            <a:r>
              <a:rPr lang="en-US" sz="2939" spc="91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[, </a:t>
            </a:r>
            <a:r>
              <a:rPr lang="en-US" sz="2939" spc="91" dirty="0" err="1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propertiesObject</a:t>
            </a:r>
            <a:r>
              <a:rPr lang="en-US" sz="2939" spc="91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]);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76870" y="8558245"/>
            <a:ext cx="7958129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7904" lvl="1" indent="-328952">
              <a:lnSpc>
                <a:spcPts val="3656"/>
              </a:lnSpc>
              <a:buFont typeface="Arial"/>
              <a:buChar char="•"/>
            </a:pPr>
            <a:r>
              <a:rPr lang="en-US" sz="3047" spc="94" dirty="0" err="1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prototypeObject는</a:t>
            </a:r>
            <a:r>
              <a:rPr lang="en-US" sz="3047" spc="94" dirty="0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 </a:t>
            </a:r>
            <a:r>
              <a:rPr lang="en-US" sz="3047" spc="94" dirty="0" err="1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개체의</a:t>
            </a:r>
            <a:r>
              <a:rPr lang="en-US" sz="3047" spc="94" dirty="0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 </a:t>
            </a:r>
            <a:r>
              <a:rPr lang="en-US" sz="3047" spc="94" dirty="0" err="1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프로토타입</a:t>
            </a:r>
            <a:endParaRPr lang="en-US" sz="3047" spc="94" dirty="0">
              <a:solidFill>
                <a:srgbClr val="000000"/>
              </a:solidFill>
              <a:latin typeface="티머니 둥근바람 Regular" panose="02050503000000000000" pitchFamily="18" charset="-127"/>
            </a:endParaRPr>
          </a:p>
          <a:p>
            <a:pPr marL="657904" lvl="1" indent="-328952">
              <a:lnSpc>
                <a:spcPts val="3656"/>
              </a:lnSpc>
              <a:buFont typeface="Arial"/>
              <a:buChar char="•"/>
            </a:pPr>
            <a:r>
              <a:rPr lang="en-US" sz="3047" spc="94" dirty="0" err="1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propertiesObject는</a:t>
            </a:r>
            <a:r>
              <a:rPr lang="en-US" sz="3047" spc="94" dirty="0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 </a:t>
            </a:r>
            <a:r>
              <a:rPr lang="en-US" sz="3047" spc="94" dirty="0" err="1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개체의</a:t>
            </a:r>
            <a:r>
              <a:rPr lang="en-US" sz="3047" spc="94" dirty="0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 </a:t>
            </a:r>
            <a:r>
              <a:rPr lang="en-US" sz="3047" spc="94" dirty="0" err="1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속성</a:t>
            </a:r>
            <a:endParaRPr lang="en-US" sz="3047" spc="94" dirty="0">
              <a:solidFill>
                <a:srgbClr val="000000"/>
              </a:solidFill>
              <a:latin typeface="티머니 둥근바람 Regular" panose="02050503000000000000" pitchFamily="18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04460" y="2760270"/>
            <a:ext cx="10454962" cy="572351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티머니 둥근바람 Regular" panose="02050503000000000000" pitchFamily="18" charset="-127"/>
              </a:rPr>
              <a:t>41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코드2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IV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9798827" y="1883825"/>
            <a:ext cx="3012716" cy="301271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31057" y="0"/>
                  </a:moveTo>
                  <a:lnTo>
                    <a:pt x="681743" y="0"/>
                  </a:lnTo>
                  <a:cubicBezTo>
                    <a:pt x="754124" y="0"/>
                    <a:pt x="812800" y="58676"/>
                    <a:pt x="812800" y="131057"/>
                  </a:cubicBezTo>
                  <a:lnTo>
                    <a:pt x="812800" y="681743"/>
                  </a:lnTo>
                  <a:cubicBezTo>
                    <a:pt x="812800" y="754124"/>
                    <a:pt x="754124" y="812800"/>
                    <a:pt x="681743" y="812800"/>
                  </a:cubicBezTo>
                  <a:lnTo>
                    <a:pt x="131057" y="812800"/>
                  </a:lnTo>
                  <a:cubicBezTo>
                    <a:pt x="58676" y="812800"/>
                    <a:pt x="0" y="754124"/>
                    <a:pt x="0" y="681743"/>
                  </a:cubicBezTo>
                  <a:lnTo>
                    <a:pt x="0" y="131057"/>
                  </a:lnTo>
                  <a:cubicBezTo>
                    <a:pt x="0" y="58676"/>
                    <a:pt x="58676" y="0"/>
                    <a:pt x="131057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prototype</a:t>
              </a:r>
            </a:p>
            <a:p>
              <a:pPr algn="ctr">
                <a:lnSpc>
                  <a:spcPts val="3119"/>
                </a:lnSpc>
              </a:pPr>
              <a:endPara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endParaRPr>
            </a:p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name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81354" y="1446794"/>
            <a:ext cx="1504153" cy="466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14"/>
              </a:lnSpc>
              <a:spcBef>
                <a:spcPct val="0"/>
              </a:spcBef>
            </a:pPr>
            <a:r>
              <a:rPr lang="en-US" sz="2928" spc="90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Animal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3980632" y="1883825"/>
            <a:ext cx="3012716" cy="301271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31057" y="0"/>
                  </a:moveTo>
                  <a:lnTo>
                    <a:pt x="681743" y="0"/>
                  </a:lnTo>
                  <a:cubicBezTo>
                    <a:pt x="754124" y="0"/>
                    <a:pt x="812800" y="58676"/>
                    <a:pt x="812800" y="131057"/>
                  </a:cubicBezTo>
                  <a:lnTo>
                    <a:pt x="812800" y="681743"/>
                  </a:lnTo>
                  <a:cubicBezTo>
                    <a:pt x="812800" y="754124"/>
                    <a:pt x="754124" y="812800"/>
                    <a:pt x="681743" y="812800"/>
                  </a:cubicBezTo>
                  <a:lnTo>
                    <a:pt x="131057" y="812800"/>
                  </a:lnTo>
                  <a:cubicBezTo>
                    <a:pt x="58676" y="812800"/>
                    <a:pt x="0" y="754124"/>
                    <a:pt x="0" y="681743"/>
                  </a:cubicBezTo>
                  <a:lnTo>
                    <a:pt x="0" y="131057"/>
                  </a:lnTo>
                  <a:cubicBezTo>
                    <a:pt x="0" y="58676"/>
                    <a:pt x="58676" y="0"/>
                    <a:pt x="131057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constructor</a:t>
              </a:r>
            </a:p>
            <a:p>
              <a:pPr algn="ctr">
                <a:lnSpc>
                  <a:spcPts val="3119"/>
                </a:lnSpc>
              </a:pPr>
              <a:endPara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endParaRPr>
            </a:p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speak()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714680" y="1414147"/>
            <a:ext cx="354462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4"/>
              </a:lnSpc>
              <a:spcBef>
                <a:spcPct val="0"/>
              </a:spcBef>
            </a:pPr>
            <a:r>
              <a:rPr lang="en-US" sz="2928" spc="90" dirty="0" err="1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Animal.prototype</a:t>
            </a:r>
            <a:endParaRPr lang="en-US" sz="2928" spc="90" dirty="0">
              <a:solidFill>
                <a:srgbClr val="000000"/>
              </a:solidFill>
              <a:latin typeface="티머니 둥근바람 ExtraBold" panose="02050903000000000000" pitchFamily="18" charset="-127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12315549" y="5840544"/>
            <a:ext cx="1399131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>
            <a:off x="12315549" y="1632662"/>
            <a:ext cx="1169089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9" name="Group 19"/>
          <p:cNvGrpSpPr/>
          <p:nvPr/>
        </p:nvGrpSpPr>
        <p:grpSpPr>
          <a:xfrm>
            <a:off x="9887377" y="6059059"/>
            <a:ext cx="3012716" cy="301271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31057" y="0"/>
                  </a:moveTo>
                  <a:lnTo>
                    <a:pt x="681743" y="0"/>
                  </a:lnTo>
                  <a:cubicBezTo>
                    <a:pt x="754124" y="0"/>
                    <a:pt x="812800" y="58676"/>
                    <a:pt x="812800" y="131057"/>
                  </a:cubicBezTo>
                  <a:lnTo>
                    <a:pt x="812800" y="681743"/>
                  </a:lnTo>
                  <a:cubicBezTo>
                    <a:pt x="812800" y="754124"/>
                    <a:pt x="754124" y="812800"/>
                    <a:pt x="681743" y="812800"/>
                  </a:cubicBezTo>
                  <a:lnTo>
                    <a:pt x="131057" y="812800"/>
                  </a:lnTo>
                  <a:cubicBezTo>
                    <a:pt x="58676" y="812800"/>
                    <a:pt x="0" y="754124"/>
                    <a:pt x="0" y="681743"/>
                  </a:cubicBezTo>
                  <a:lnTo>
                    <a:pt x="0" y="131057"/>
                  </a:lnTo>
                  <a:cubicBezTo>
                    <a:pt x="0" y="58676"/>
                    <a:pt x="58676" y="0"/>
                    <a:pt x="131057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prototype</a:t>
              </a:r>
            </a:p>
            <a:p>
              <a:pPr algn="ctr">
                <a:lnSpc>
                  <a:spcPts val="3119"/>
                </a:lnSpc>
              </a:pPr>
              <a:endPara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endParaRPr>
            </a:p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name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994336" y="5622029"/>
            <a:ext cx="79880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4"/>
              </a:lnSpc>
              <a:spcBef>
                <a:spcPct val="0"/>
              </a:spcBef>
            </a:pPr>
            <a:r>
              <a:rPr lang="en-US" sz="2928" spc="90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Dog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4069183" y="6059059"/>
            <a:ext cx="3012716" cy="301271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31057" y="0"/>
                  </a:moveTo>
                  <a:lnTo>
                    <a:pt x="681743" y="0"/>
                  </a:lnTo>
                  <a:cubicBezTo>
                    <a:pt x="754124" y="0"/>
                    <a:pt x="812800" y="58676"/>
                    <a:pt x="812800" y="131057"/>
                  </a:cubicBezTo>
                  <a:lnTo>
                    <a:pt x="812800" y="681743"/>
                  </a:lnTo>
                  <a:cubicBezTo>
                    <a:pt x="812800" y="754124"/>
                    <a:pt x="754124" y="812800"/>
                    <a:pt x="681743" y="812800"/>
                  </a:cubicBezTo>
                  <a:lnTo>
                    <a:pt x="131057" y="812800"/>
                  </a:lnTo>
                  <a:cubicBezTo>
                    <a:pt x="58676" y="812800"/>
                    <a:pt x="0" y="754124"/>
                    <a:pt x="0" y="681743"/>
                  </a:cubicBezTo>
                  <a:lnTo>
                    <a:pt x="0" y="131057"/>
                  </a:lnTo>
                  <a:cubicBezTo>
                    <a:pt x="0" y="58676"/>
                    <a:pt x="58676" y="0"/>
                    <a:pt x="131057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bark()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127734" y="5622029"/>
            <a:ext cx="2895613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4"/>
              </a:lnSpc>
              <a:spcBef>
                <a:spcPct val="0"/>
              </a:spcBef>
            </a:pPr>
            <a:r>
              <a:rPr lang="en-US" sz="2928" spc="90" dirty="0" err="1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Dog.prototype</a:t>
            </a:r>
            <a:endParaRPr lang="en-US" sz="2928" spc="90" dirty="0">
              <a:solidFill>
                <a:srgbClr val="000000"/>
              </a:solidFill>
              <a:latin typeface="티머니 둥근바람 ExtraBold" panose="02050903000000000000" pitchFamily="18" charset="-127"/>
            </a:endParaRPr>
          </a:p>
        </p:txBody>
      </p:sp>
      <p:sp>
        <p:nvSpPr>
          <p:cNvPr id="27" name="AutoShape 27"/>
          <p:cNvSpPr/>
          <p:nvPr/>
        </p:nvSpPr>
        <p:spPr>
          <a:xfrm flipV="1">
            <a:off x="15554864" y="4896541"/>
            <a:ext cx="20677" cy="730582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2112922"/>
            <a:ext cx="9827555" cy="606115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티머니 둥근바람 Regular" panose="02050503000000000000" pitchFamily="18" charset="-127"/>
              </a:rPr>
              <a:t>42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코드2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IV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160930" y="1404464"/>
            <a:ext cx="2410316" cy="241031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63812" y="0"/>
                  </a:moveTo>
                  <a:lnTo>
                    <a:pt x="648988" y="0"/>
                  </a:lnTo>
                  <a:cubicBezTo>
                    <a:pt x="739459" y="0"/>
                    <a:pt x="812800" y="73341"/>
                    <a:pt x="812800" y="163812"/>
                  </a:cubicBezTo>
                  <a:lnTo>
                    <a:pt x="812800" y="648988"/>
                  </a:lnTo>
                  <a:cubicBezTo>
                    <a:pt x="812800" y="739459"/>
                    <a:pt x="739459" y="812800"/>
                    <a:pt x="648988" y="812800"/>
                  </a:cubicBezTo>
                  <a:lnTo>
                    <a:pt x="163812" y="812800"/>
                  </a:lnTo>
                  <a:cubicBezTo>
                    <a:pt x="73341" y="812800"/>
                    <a:pt x="0" y="739459"/>
                    <a:pt x="0" y="648988"/>
                  </a:cubicBezTo>
                  <a:lnTo>
                    <a:pt x="0" y="163812"/>
                  </a:lnTo>
                  <a:cubicBezTo>
                    <a:pt x="0" y="73341"/>
                    <a:pt x="73341" y="0"/>
                    <a:pt x="163812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prototype</a:t>
              </a:r>
            </a:p>
            <a:p>
              <a:pPr algn="ctr">
                <a:lnSpc>
                  <a:spcPts val="3119"/>
                </a:lnSpc>
              </a:pPr>
              <a:endPara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endParaRPr>
            </a:p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name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786989" y="1054821"/>
            <a:ext cx="1348036" cy="359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11"/>
              </a:lnSpc>
              <a:spcBef>
                <a:spcPct val="0"/>
              </a:spcBef>
            </a:pPr>
            <a:r>
              <a:rPr lang="en-US" sz="2343" spc="72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Animal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3506573" y="1404464"/>
            <a:ext cx="2410316" cy="241031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63812" y="0"/>
                  </a:moveTo>
                  <a:lnTo>
                    <a:pt x="648988" y="0"/>
                  </a:lnTo>
                  <a:cubicBezTo>
                    <a:pt x="739459" y="0"/>
                    <a:pt x="812800" y="73341"/>
                    <a:pt x="812800" y="163812"/>
                  </a:cubicBezTo>
                  <a:lnTo>
                    <a:pt x="812800" y="648988"/>
                  </a:lnTo>
                  <a:cubicBezTo>
                    <a:pt x="812800" y="739459"/>
                    <a:pt x="739459" y="812800"/>
                    <a:pt x="648988" y="812800"/>
                  </a:cubicBezTo>
                  <a:lnTo>
                    <a:pt x="163812" y="812800"/>
                  </a:lnTo>
                  <a:cubicBezTo>
                    <a:pt x="73341" y="812800"/>
                    <a:pt x="0" y="739459"/>
                    <a:pt x="0" y="648988"/>
                  </a:cubicBezTo>
                  <a:lnTo>
                    <a:pt x="0" y="163812"/>
                  </a:lnTo>
                  <a:cubicBezTo>
                    <a:pt x="0" y="73341"/>
                    <a:pt x="73341" y="0"/>
                    <a:pt x="163812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constructor</a:t>
              </a:r>
            </a:p>
            <a:p>
              <a:pPr algn="ctr">
                <a:lnSpc>
                  <a:spcPts val="3119"/>
                </a:lnSpc>
              </a:pPr>
              <a:endPara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endParaRPr>
            </a:p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speak()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293799" y="1028700"/>
            <a:ext cx="3089201" cy="359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11"/>
              </a:lnSpc>
              <a:spcBef>
                <a:spcPct val="0"/>
              </a:spcBef>
            </a:pPr>
            <a:r>
              <a:rPr lang="en-US" sz="2343" spc="72" dirty="0" err="1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Animal.prototype</a:t>
            </a:r>
            <a:endParaRPr lang="en-US" sz="2343" spc="72" dirty="0">
              <a:solidFill>
                <a:srgbClr val="000000"/>
              </a:solidFill>
              <a:latin typeface="티머니 둥근바람 ExtraBold" panose="02050903000000000000" pitchFamily="18" charset="-127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12174427" y="4570028"/>
            <a:ext cx="111937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>
            <a:off x="12174427" y="1203522"/>
            <a:ext cx="93532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9" name="Group 19"/>
          <p:cNvGrpSpPr/>
          <p:nvPr/>
        </p:nvGrpSpPr>
        <p:grpSpPr>
          <a:xfrm>
            <a:off x="10231774" y="4744851"/>
            <a:ext cx="2410316" cy="241031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63812" y="0"/>
                  </a:moveTo>
                  <a:lnTo>
                    <a:pt x="648988" y="0"/>
                  </a:lnTo>
                  <a:cubicBezTo>
                    <a:pt x="739459" y="0"/>
                    <a:pt x="812800" y="73341"/>
                    <a:pt x="812800" y="163812"/>
                  </a:cubicBezTo>
                  <a:lnTo>
                    <a:pt x="812800" y="648988"/>
                  </a:lnTo>
                  <a:cubicBezTo>
                    <a:pt x="812800" y="739459"/>
                    <a:pt x="739459" y="812800"/>
                    <a:pt x="648988" y="812800"/>
                  </a:cubicBezTo>
                  <a:lnTo>
                    <a:pt x="163812" y="812800"/>
                  </a:lnTo>
                  <a:cubicBezTo>
                    <a:pt x="73341" y="812800"/>
                    <a:pt x="0" y="739459"/>
                    <a:pt x="0" y="648988"/>
                  </a:cubicBezTo>
                  <a:lnTo>
                    <a:pt x="0" y="163812"/>
                  </a:lnTo>
                  <a:cubicBezTo>
                    <a:pt x="0" y="73341"/>
                    <a:pt x="73341" y="0"/>
                    <a:pt x="163812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prototype</a:t>
              </a:r>
            </a:p>
            <a:p>
              <a:pPr algn="ctr">
                <a:lnSpc>
                  <a:spcPts val="3119"/>
                </a:lnSpc>
              </a:pPr>
              <a:endPara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</a:endParaRPr>
            </a:p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name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117393" y="4395206"/>
            <a:ext cx="726569" cy="359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11"/>
              </a:lnSpc>
              <a:spcBef>
                <a:spcPct val="0"/>
              </a:spcBef>
            </a:pPr>
            <a:r>
              <a:rPr lang="en-US" sz="2343" spc="72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Dog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577418" y="4744851"/>
            <a:ext cx="2410316" cy="241031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63812" y="0"/>
                  </a:moveTo>
                  <a:lnTo>
                    <a:pt x="648988" y="0"/>
                  </a:lnTo>
                  <a:cubicBezTo>
                    <a:pt x="739459" y="0"/>
                    <a:pt x="812800" y="73341"/>
                    <a:pt x="812800" y="163812"/>
                  </a:cubicBezTo>
                  <a:lnTo>
                    <a:pt x="812800" y="648988"/>
                  </a:lnTo>
                  <a:cubicBezTo>
                    <a:pt x="812800" y="739459"/>
                    <a:pt x="739459" y="812800"/>
                    <a:pt x="648988" y="812800"/>
                  </a:cubicBezTo>
                  <a:lnTo>
                    <a:pt x="163812" y="812800"/>
                  </a:lnTo>
                  <a:cubicBezTo>
                    <a:pt x="73341" y="812800"/>
                    <a:pt x="0" y="739459"/>
                    <a:pt x="0" y="648988"/>
                  </a:cubicBezTo>
                  <a:lnTo>
                    <a:pt x="0" y="163812"/>
                  </a:lnTo>
                  <a:cubicBezTo>
                    <a:pt x="0" y="73341"/>
                    <a:pt x="73341" y="0"/>
                    <a:pt x="163812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599" spc="80" dirty="0">
                  <a:solidFill>
                    <a:srgbClr val="000000"/>
                  </a:solidFill>
                  <a:latin typeface="티머니 둥근바람 Regular" panose="02050503000000000000" pitchFamily="18" charset="-127"/>
                </a:rPr>
                <a:t>bark()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3624262" y="4395206"/>
            <a:ext cx="2410316" cy="36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11"/>
              </a:lnSpc>
              <a:spcBef>
                <a:spcPct val="0"/>
              </a:spcBef>
            </a:pPr>
            <a:r>
              <a:rPr lang="en-US" sz="2343" spc="72" dirty="0" err="1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Dog.prototype</a:t>
            </a:r>
            <a:endParaRPr lang="en-US" sz="2343" spc="72" dirty="0">
              <a:solidFill>
                <a:srgbClr val="000000"/>
              </a:solidFill>
              <a:latin typeface="티머니 둥근바람 ExtraBold" panose="02050903000000000000" pitchFamily="18" charset="-127"/>
            </a:endParaRPr>
          </a:p>
        </p:txBody>
      </p:sp>
      <p:sp>
        <p:nvSpPr>
          <p:cNvPr id="27" name="AutoShape 27"/>
          <p:cNvSpPr/>
          <p:nvPr/>
        </p:nvSpPr>
        <p:spPr>
          <a:xfrm flipV="1">
            <a:off x="14766034" y="3814781"/>
            <a:ext cx="16542" cy="5845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AutoShape 28"/>
          <p:cNvSpPr/>
          <p:nvPr/>
        </p:nvSpPr>
        <p:spPr>
          <a:xfrm flipV="1">
            <a:off x="13098042" y="6382797"/>
            <a:ext cx="375685" cy="12124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9" name="Group 29"/>
          <p:cNvGrpSpPr/>
          <p:nvPr/>
        </p:nvGrpSpPr>
        <p:grpSpPr>
          <a:xfrm>
            <a:off x="12135025" y="7973442"/>
            <a:ext cx="1949458" cy="1653192"/>
            <a:chOff x="0" y="0"/>
            <a:chExt cx="657391" cy="55748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57391" cy="557485"/>
            </a:xfrm>
            <a:custGeom>
              <a:avLst/>
              <a:gdLst/>
              <a:ahLst/>
              <a:cxnLst/>
              <a:rect l="l" t="t" r="r" b="b"/>
              <a:pathLst>
                <a:path w="657391" h="557485">
                  <a:moveTo>
                    <a:pt x="202537" y="0"/>
                  </a:moveTo>
                  <a:lnTo>
                    <a:pt x="454853" y="0"/>
                  </a:lnTo>
                  <a:cubicBezTo>
                    <a:pt x="566712" y="0"/>
                    <a:pt x="657391" y="90679"/>
                    <a:pt x="657391" y="202537"/>
                  </a:cubicBezTo>
                  <a:lnTo>
                    <a:pt x="657391" y="354947"/>
                  </a:lnTo>
                  <a:cubicBezTo>
                    <a:pt x="657391" y="466806"/>
                    <a:pt x="566712" y="557485"/>
                    <a:pt x="454853" y="557485"/>
                  </a:cubicBezTo>
                  <a:lnTo>
                    <a:pt x="202537" y="557485"/>
                  </a:lnTo>
                  <a:cubicBezTo>
                    <a:pt x="90679" y="557485"/>
                    <a:pt x="0" y="466806"/>
                    <a:pt x="0" y="354947"/>
                  </a:cubicBezTo>
                  <a:lnTo>
                    <a:pt x="0" y="202537"/>
                  </a:lnTo>
                  <a:cubicBezTo>
                    <a:pt x="0" y="90679"/>
                    <a:pt x="90679" y="0"/>
                    <a:pt x="202537" y="0"/>
                  </a:cubicBezTo>
                  <a:close/>
                </a:path>
              </a:pathLst>
            </a:custGeom>
            <a:solidFill>
              <a:srgbClr val="11DFB3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endParaRPr dirty="0">
                <a:latin typeface="티머니 둥근바람 Regular" panose="02050503000000000000" pitchFamily="18" charset="-127"/>
              </a:endParaRPr>
            </a:p>
            <a:p>
              <a:pPr algn="ctr">
                <a:lnSpc>
                  <a:spcPts val="3119"/>
                </a:lnSpc>
              </a:pPr>
              <a:endParaRPr dirty="0">
                <a:latin typeface="티머니 둥근바람 Regular" panose="02050503000000000000" pitchFamily="18" charset="-127"/>
              </a:endParaRPr>
            </a:p>
            <a:p>
              <a:pPr algn="ctr">
                <a:lnSpc>
                  <a:spcPts val="3119"/>
                </a:lnSpc>
              </a:pPr>
              <a:endParaRPr dirty="0">
                <a:latin typeface="티머니 둥근바람 Regular" panose="02050503000000000000" pitchFamily="18" charset="-127"/>
              </a:endParaRP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2734270" y="7595224"/>
            <a:ext cx="739457" cy="359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11"/>
              </a:lnSpc>
              <a:spcBef>
                <a:spcPct val="0"/>
              </a:spcBef>
            </a:pPr>
            <a:r>
              <a:rPr lang="en-US" sz="2343" spc="72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fido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2138" y="5885387"/>
            <a:ext cx="3120401" cy="19329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54224" y="5885387"/>
            <a:ext cx="1854166" cy="193291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880075" y="5885387"/>
            <a:ext cx="2573036" cy="19329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424661" y="5885387"/>
            <a:ext cx="2635327" cy="193291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030630" y="5885387"/>
            <a:ext cx="2287283" cy="193291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티머니 둥근바람 Regular" panose="02050503000000000000" pitchFamily="18" charset="-127"/>
              </a:rPr>
              <a:t>43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메소드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오버라이딩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IV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17454" y="2066925"/>
            <a:ext cx="3102946" cy="71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799" spc="148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오버라이딩</a:t>
            </a:r>
            <a:endParaRPr lang="en-US" sz="4799" spc="148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262930" y="3709456"/>
            <a:ext cx="8605470" cy="1286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86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부모가</a:t>
            </a:r>
            <a:r>
              <a:rPr lang="en-US" sz="2799" spc="86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799" spc="86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되는</a:t>
            </a:r>
            <a:r>
              <a:rPr lang="en-US" sz="2799" spc="86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799" spc="86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생성자함수</a:t>
            </a:r>
            <a:r>
              <a:rPr lang="en-US" sz="2799" spc="86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en-US" sz="2799" spc="86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클래스가</a:t>
            </a:r>
            <a:r>
              <a:rPr lang="en-US" sz="2799" spc="86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799" spc="86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갖고있는</a:t>
            </a:r>
            <a:r>
              <a:rPr lang="en-US" sz="2799" spc="86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799" spc="86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메서드를</a:t>
            </a:r>
            <a:r>
              <a:rPr lang="en-US" sz="2799" spc="86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799" spc="86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자식</a:t>
            </a:r>
            <a:r>
              <a:rPr lang="en-US" sz="2799" spc="86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799" spc="86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생성자함수</a:t>
            </a:r>
            <a:r>
              <a:rPr lang="en-US" sz="2799" spc="86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en-US" sz="2799" spc="86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클래스</a:t>
            </a:r>
            <a:r>
              <a:rPr lang="en-US" sz="2799" spc="86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en-US" sz="2799" spc="86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객체에서</a:t>
            </a:r>
            <a:r>
              <a:rPr lang="en-US" sz="2799" spc="86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799" spc="86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같은</a:t>
            </a:r>
            <a:r>
              <a:rPr lang="en-US" sz="2799" spc="86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799" spc="86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이름으로</a:t>
            </a:r>
            <a:r>
              <a:rPr lang="en-US" sz="2799" spc="86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799" spc="86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재정의하여</a:t>
            </a:r>
            <a:r>
              <a:rPr lang="en-US" sz="2799" spc="86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799" spc="86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사용하는</a:t>
            </a:r>
            <a:r>
              <a:rPr lang="en-US" sz="2799" spc="86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799" spc="86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방식</a:t>
            </a:r>
            <a:endParaRPr lang="en-US" sz="2799" spc="86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442927" y="3046554"/>
            <a:ext cx="2287283" cy="19329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300050" y="6741324"/>
            <a:ext cx="2573036" cy="193291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81009" y="482608"/>
            <a:ext cx="12668142" cy="1047595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티머니 둥근바람 Regular" panose="02050503000000000000" pitchFamily="18" charset="-127"/>
              </a:rPr>
              <a:t>44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메소드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오버라이딩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IV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01114" y="2498327"/>
            <a:ext cx="4170908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86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아빠</a:t>
            </a:r>
            <a:r>
              <a:rPr lang="en-US" sz="2799" spc="86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(Person </a:t>
            </a:r>
            <a:r>
              <a:rPr lang="en-US" sz="2799" spc="86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2799" spc="86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17311" y="6134831"/>
            <a:ext cx="453851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spc="86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나(</a:t>
            </a:r>
            <a:r>
              <a:rPr lang="en-US" sz="2799" spc="86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2799" spc="86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Overriding)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444117" y="2436017"/>
          <a:ext cx="4639492" cy="2247608"/>
        </p:xfrm>
        <a:graphic>
          <a:graphicData uri="http://schemas.openxmlformats.org/drawingml/2006/table">
            <a:tbl>
              <a:tblPr/>
              <a:tblGrid>
                <a:gridCol w="2319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9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3804">
                <a:tc>
                  <a:txBody>
                    <a:bodyPr/>
                    <a:lstStyle/>
                    <a:p>
                      <a:pPr algn="ctr">
                        <a:lnSpc>
                          <a:spcPts val="3689"/>
                        </a:lnSpc>
                        <a:defRPr/>
                      </a:pP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Prototype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F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7"/>
                        </a:lnSpc>
                        <a:defRPr/>
                      </a:pP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3804">
                <a:tc>
                  <a:txBody>
                    <a:bodyPr/>
                    <a:lstStyle/>
                    <a:p>
                      <a:pPr algn="ctr">
                        <a:lnSpc>
                          <a:spcPts val="3689"/>
                        </a:lnSpc>
                        <a:defRPr/>
                      </a:pP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...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F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9"/>
                        </a:lnSpc>
                        <a:defRPr/>
                      </a:pP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...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444117" y="5938711"/>
          <a:ext cx="7076828" cy="2306500"/>
        </p:xfrm>
        <a:graphic>
          <a:graphicData uri="http://schemas.openxmlformats.org/drawingml/2006/table">
            <a:tbl>
              <a:tblPr/>
              <a:tblGrid>
                <a:gridCol w="3691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54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2397">
                <a:tc>
                  <a:txBody>
                    <a:bodyPr/>
                    <a:lstStyle/>
                    <a:p>
                      <a:pPr algn="ctr">
                        <a:lnSpc>
                          <a:spcPts val="3689"/>
                        </a:lnSpc>
                        <a:defRPr/>
                      </a:pP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name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F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9"/>
                        </a:lnSpc>
                        <a:defRPr/>
                      </a:pP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"</a:t>
                      </a:r>
                      <a:r>
                        <a:rPr lang="en-US" sz="2635" dirty="0" err="1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아빠</a:t>
                      </a: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"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103">
                <a:tc>
                  <a:txBody>
                    <a:bodyPr/>
                    <a:lstStyle/>
                    <a:p>
                      <a:pPr algn="ctr">
                        <a:lnSpc>
                          <a:spcPts val="3431"/>
                        </a:lnSpc>
                        <a:defRPr/>
                      </a:pPr>
                      <a:r>
                        <a:rPr lang="en-US" sz="2450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[[prototype]]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F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31"/>
                        </a:lnSpc>
                        <a:defRPr/>
                      </a:pPr>
                      <a:r>
                        <a:rPr lang="en-US" sz="2450" dirty="0" err="1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Person.prototype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9610576" y="2436017"/>
          <a:ext cx="5131058" cy="2315636"/>
        </p:xfrm>
        <a:graphic>
          <a:graphicData uri="http://schemas.openxmlformats.org/drawingml/2006/table">
            <a:tbl>
              <a:tblPr/>
              <a:tblGrid>
                <a:gridCol w="2565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5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68064">
                <a:tc>
                  <a:txBody>
                    <a:bodyPr/>
                    <a:lstStyle/>
                    <a:p>
                      <a:pPr algn="ctr">
                        <a:lnSpc>
                          <a:spcPts val="3689"/>
                        </a:lnSpc>
                        <a:defRPr/>
                      </a:pP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constructor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F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9"/>
                        </a:lnSpc>
                        <a:defRPr/>
                      </a:pP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f Person()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7572">
                <a:tc>
                  <a:txBody>
                    <a:bodyPr/>
                    <a:lstStyle/>
                    <a:p>
                      <a:pPr algn="ctr">
                        <a:lnSpc>
                          <a:spcPts val="3431"/>
                        </a:lnSpc>
                        <a:defRPr/>
                      </a:pPr>
                      <a:r>
                        <a:rPr lang="en-US" sz="2450" dirty="0">
                          <a:solidFill>
                            <a:srgbClr val="FF914D"/>
                          </a:solidFill>
                          <a:latin typeface="티머니 둥근바람 ExtraBold" panose="02050903000000000000" pitchFamily="18" charset="-127"/>
                        </a:rPr>
                        <a:t>baseball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F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31"/>
                        </a:lnSpc>
                        <a:defRPr/>
                      </a:pPr>
                      <a:r>
                        <a:rPr lang="en-US" sz="2450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f(){}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9526071" y="5938711"/>
          <a:ext cx="6695584" cy="3369915"/>
        </p:xfrm>
        <a:graphic>
          <a:graphicData uri="http://schemas.openxmlformats.org/drawingml/2006/table">
            <a:tbl>
              <a:tblPr/>
              <a:tblGrid>
                <a:gridCol w="3347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6777">
                <a:tc>
                  <a:txBody>
                    <a:bodyPr/>
                    <a:lstStyle/>
                    <a:p>
                      <a:pPr algn="ctr">
                        <a:lnSpc>
                          <a:spcPts val="3689"/>
                        </a:lnSpc>
                        <a:defRPr/>
                      </a:pP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name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F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9"/>
                        </a:lnSpc>
                        <a:defRPr/>
                      </a:pP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"</a:t>
                      </a:r>
                      <a:r>
                        <a:rPr lang="en-US" sz="2635" dirty="0" err="1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나는</a:t>
                      </a: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"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6658">
                <a:tc>
                  <a:txBody>
                    <a:bodyPr/>
                    <a:lstStyle/>
                    <a:p>
                      <a:pPr algn="ctr">
                        <a:lnSpc>
                          <a:spcPts val="3431"/>
                        </a:lnSpc>
                        <a:defRPr/>
                      </a:pPr>
                      <a:r>
                        <a:rPr lang="en-US" sz="2450" dirty="0">
                          <a:solidFill>
                            <a:srgbClr val="FFFFFF"/>
                          </a:solidFill>
                          <a:latin typeface="티머니 둥근바람 ExtraBold" panose="02050903000000000000" pitchFamily="18" charset="-127"/>
                        </a:rPr>
                        <a:t>baseball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31"/>
                        </a:lnSpc>
                        <a:defRPr/>
                      </a:pPr>
                      <a:r>
                        <a:rPr lang="en-US" sz="2450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f(){}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6480">
                <a:tc>
                  <a:txBody>
                    <a:bodyPr/>
                    <a:lstStyle/>
                    <a:p>
                      <a:pPr algn="ctr">
                        <a:lnSpc>
                          <a:spcPts val="3431"/>
                        </a:lnSpc>
                        <a:defRPr/>
                      </a:pPr>
                      <a:r>
                        <a:rPr lang="en-US" sz="2450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[[prototype]]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F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31"/>
                        </a:lnSpc>
                        <a:defRPr/>
                      </a:pPr>
                      <a:r>
                        <a:rPr lang="en-US" sz="2450" dirty="0" err="1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Person.prototype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AutoShape 9"/>
          <p:cNvSpPr/>
          <p:nvPr/>
        </p:nvSpPr>
        <p:spPr>
          <a:xfrm>
            <a:off x="4909285" y="2985394"/>
            <a:ext cx="4019502" cy="3981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8392207" y="7517945"/>
            <a:ext cx="51239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8928916" y="2094319"/>
            <a:ext cx="26087" cy="5443079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8979322" y="2105438"/>
            <a:ext cx="905204" cy="98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 flipV="1">
            <a:off x="16083056" y="8618310"/>
            <a:ext cx="766658" cy="39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H="1" flipV="1">
            <a:off x="16839256" y="2105508"/>
            <a:ext cx="10459" cy="651280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H="1">
            <a:off x="14213192" y="2105438"/>
            <a:ext cx="2636523" cy="31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TextBox 16"/>
          <p:cNvSpPr txBox="1"/>
          <p:nvPr/>
        </p:nvSpPr>
        <p:spPr>
          <a:xfrm>
            <a:off x="16918147" y="9115200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티머니 둥근바람 Regular" panose="02050503000000000000" pitchFamily="18" charset="-127"/>
              </a:rPr>
              <a:t>45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메소드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오버라이딩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IV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38012" y="1871887"/>
            <a:ext cx="3946996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89"/>
              </a:lnSpc>
              <a:spcBef>
                <a:spcPct val="0"/>
              </a:spcBef>
            </a:pPr>
            <a:r>
              <a:rPr lang="en-US" sz="3074" spc="95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Person </a:t>
            </a:r>
            <a:r>
              <a:rPr lang="en-US" sz="3074" spc="95" dirty="0" err="1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생성자</a:t>
            </a:r>
            <a:r>
              <a:rPr lang="en-US" sz="3074" spc="95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 </a:t>
            </a:r>
            <a:r>
              <a:rPr lang="en-US" sz="3074" spc="95" dirty="0" err="1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함수</a:t>
            </a:r>
            <a:endParaRPr lang="en-US" sz="3074" spc="95" dirty="0">
              <a:solidFill>
                <a:srgbClr val="000000"/>
              </a:solidFill>
              <a:latin typeface="티머니 둥근바람 ExtraBold" panose="02050903000000000000" pitchFamily="18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152908" y="1871887"/>
            <a:ext cx="3642440" cy="45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9"/>
              </a:lnSpc>
              <a:spcBef>
                <a:spcPct val="0"/>
              </a:spcBef>
            </a:pPr>
            <a:r>
              <a:rPr lang="en-US" sz="3074" spc="95" dirty="0" err="1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Person.prototype</a:t>
            </a:r>
            <a:endParaRPr lang="en-US" sz="3074" spc="95" dirty="0">
              <a:solidFill>
                <a:srgbClr val="000000"/>
              </a:solidFill>
              <a:latin typeface="티머니 둥근바람 ExtraBold" panose="02050903000000000000" pitchFamily="18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86154" y="5271426"/>
            <a:ext cx="4098854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89"/>
              </a:lnSpc>
              <a:spcBef>
                <a:spcPct val="0"/>
              </a:spcBef>
            </a:pPr>
            <a:r>
              <a:rPr lang="en-US" sz="3074" spc="95" dirty="0">
                <a:solidFill>
                  <a:srgbClr val="FF914D"/>
                </a:solidFill>
                <a:latin typeface="티머니 둥근바람 ExtraBold" panose="02050903000000000000" pitchFamily="18" charset="-127"/>
              </a:rPr>
              <a:t>new Person</a:t>
            </a:r>
            <a:r>
              <a:rPr lang="en-US" sz="3074" spc="95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 father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84529" y="5271426"/>
            <a:ext cx="4115353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89"/>
              </a:lnSpc>
              <a:spcBef>
                <a:spcPct val="0"/>
              </a:spcBef>
            </a:pPr>
            <a:r>
              <a:rPr lang="en-US" sz="3074" spc="95" dirty="0">
                <a:solidFill>
                  <a:srgbClr val="FFBD59"/>
                </a:solidFill>
                <a:latin typeface="티머니 둥근바람 ExtraBold" panose="02050903000000000000" pitchFamily="18" charset="-127"/>
              </a:rPr>
              <a:t>new Person</a:t>
            </a:r>
            <a:r>
              <a:rPr lang="en-US" sz="3074" spc="95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 myself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444117" y="2436017"/>
          <a:ext cx="4639492" cy="2247608"/>
        </p:xfrm>
        <a:graphic>
          <a:graphicData uri="http://schemas.openxmlformats.org/drawingml/2006/table">
            <a:tbl>
              <a:tblPr/>
              <a:tblGrid>
                <a:gridCol w="2319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9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3804">
                <a:tc>
                  <a:txBody>
                    <a:bodyPr/>
                    <a:lstStyle/>
                    <a:p>
                      <a:pPr algn="ctr">
                        <a:lnSpc>
                          <a:spcPts val="3689"/>
                        </a:lnSpc>
                        <a:defRPr/>
                      </a:pP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Prototype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F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7"/>
                        </a:lnSpc>
                        <a:defRPr/>
                      </a:pP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3804">
                <a:tc>
                  <a:txBody>
                    <a:bodyPr/>
                    <a:lstStyle/>
                    <a:p>
                      <a:pPr algn="ctr">
                        <a:lnSpc>
                          <a:spcPts val="3689"/>
                        </a:lnSpc>
                        <a:defRPr/>
                      </a:pP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...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F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9"/>
                        </a:lnSpc>
                        <a:defRPr/>
                      </a:pP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...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444117" y="5938711"/>
          <a:ext cx="6930337" cy="2258754"/>
        </p:xfrm>
        <a:graphic>
          <a:graphicData uri="http://schemas.openxmlformats.org/drawingml/2006/table">
            <a:tbl>
              <a:tblPr/>
              <a:tblGrid>
                <a:gridCol w="3615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5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8542">
                <a:tc>
                  <a:txBody>
                    <a:bodyPr/>
                    <a:lstStyle/>
                    <a:p>
                      <a:pPr algn="ctr">
                        <a:lnSpc>
                          <a:spcPts val="3689"/>
                        </a:lnSpc>
                        <a:defRPr/>
                      </a:pP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name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1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1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1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F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9"/>
                        </a:lnSpc>
                        <a:defRPr/>
                      </a:pP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"</a:t>
                      </a:r>
                      <a:r>
                        <a:rPr lang="en-US" sz="2635" dirty="0" err="1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아빠</a:t>
                      </a: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"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1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1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1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12">
                <a:tc>
                  <a:txBody>
                    <a:bodyPr/>
                    <a:lstStyle/>
                    <a:p>
                      <a:pPr algn="ctr">
                        <a:lnSpc>
                          <a:spcPts val="3431"/>
                        </a:lnSpc>
                        <a:defRPr/>
                      </a:pPr>
                      <a:r>
                        <a:rPr lang="en-US" sz="2450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[[prototype]]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1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1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1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F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31"/>
                        </a:lnSpc>
                        <a:defRPr/>
                      </a:pPr>
                      <a:r>
                        <a:rPr lang="en-US" sz="2450" dirty="0" err="1">
                          <a:solidFill>
                            <a:srgbClr val="FF3131"/>
                          </a:solidFill>
                          <a:latin typeface="티머니 둥근바람 ExtraBold" panose="02050903000000000000" pitchFamily="18" charset="-127"/>
                        </a:rPr>
                        <a:t>Person.prototype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1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1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1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9610576" y="2436017"/>
          <a:ext cx="5131058" cy="2315636"/>
        </p:xfrm>
        <a:graphic>
          <a:graphicData uri="http://schemas.openxmlformats.org/drawingml/2006/table">
            <a:tbl>
              <a:tblPr/>
              <a:tblGrid>
                <a:gridCol w="2565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5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68064">
                <a:tc>
                  <a:txBody>
                    <a:bodyPr/>
                    <a:lstStyle/>
                    <a:p>
                      <a:pPr algn="ctr">
                        <a:lnSpc>
                          <a:spcPts val="3689"/>
                        </a:lnSpc>
                        <a:defRPr/>
                      </a:pP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constructor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F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9"/>
                        </a:lnSpc>
                        <a:defRPr/>
                      </a:pP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f Person()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7572">
                <a:tc>
                  <a:txBody>
                    <a:bodyPr/>
                    <a:lstStyle/>
                    <a:p>
                      <a:pPr algn="ctr">
                        <a:lnSpc>
                          <a:spcPts val="3431"/>
                        </a:lnSpc>
                        <a:defRPr/>
                      </a:pPr>
                      <a:r>
                        <a:rPr lang="en-US" sz="2450" dirty="0">
                          <a:solidFill>
                            <a:srgbClr val="FF914D"/>
                          </a:solidFill>
                          <a:latin typeface="티머니 둥근바람 ExtraBold" panose="02050903000000000000" pitchFamily="18" charset="-127"/>
                        </a:rPr>
                        <a:t>baseball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F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31"/>
                        </a:lnSpc>
                        <a:defRPr/>
                      </a:pPr>
                      <a:r>
                        <a:rPr lang="en-US" sz="2450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f(){}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9526071" y="5938711"/>
          <a:ext cx="6532166" cy="3282976"/>
        </p:xfrm>
        <a:graphic>
          <a:graphicData uri="http://schemas.openxmlformats.org/drawingml/2006/table">
            <a:tbl>
              <a:tblPr/>
              <a:tblGrid>
                <a:gridCol w="3266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6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8246">
                <a:tc>
                  <a:txBody>
                    <a:bodyPr/>
                    <a:lstStyle/>
                    <a:p>
                      <a:pPr algn="ctr">
                        <a:lnSpc>
                          <a:spcPts val="3689"/>
                        </a:lnSpc>
                        <a:defRPr/>
                      </a:pP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name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F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9"/>
                        </a:lnSpc>
                        <a:defRPr/>
                      </a:pP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"</a:t>
                      </a:r>
                      <a:r>
                        <a:rPr lang="en-US" sz="2635" dirty="0" err="1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나는</a:t>
                      </a: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"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6426">
                <a:tc>
                  <a:txBody>
                    <a:bodyPr/>
                    <a:lstStyle/>
                    <a:p>
                      <a:pPr algn="ctr">
                        <a:lnSpc>
                          <a:spcPts val="3431"/>
                        </a:lnSpc>
                        <a:defRPr/>
                      </a:pPr>
                      <a:r>
                        <a:rPr lang="en-US" sz="2450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baseball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F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31"/>
                        </a:lnSpc>
                        <a:defRPr/>
                      </a:pPr>
                      <a:r>
                        <a:rPr lang="en-US" sz="2450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f(){}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8304">
                <a:tc>
                  <a:txBody>
                    <a:bodyPr/>
                    <a:lstStyle/>
                    <a:p>
                      <a:pPr algn="ctr">
                        <a:lnSpc>
                          <a:spcPts val="3431"/>
                        </a:lnSpc>
                        <a:defRPr/>
                      </a:pPr>
                      <a:r>
                        <a:rPr lang="en-US" sz="2450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[[prototype]]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F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31"/>
                        </a:lnSpc>
                        <a:defRPr/>
                      </a:pPr>
                      <a:r>
                        <a:rPr lang="en-US" sz="2450" dirty="0" err="1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Person.prototype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AutoShape 9"/>
          <p:cNvSpPr/>
          <p:nvPr/>
        </p:nvSpPr>
        <p:spPr>
          <a:xfrm>
            <a:off x="8392207" y="7517945"/>
            <a:ext cx="51239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H="1" flipV="1">
            <a:off x="8904601" y="4006525"/>
            <a:ext cx="24316" cy="3530873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8880791" y="4006312"/>
            <a:ext cx="905204" cy="98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TextBox 12"/>
          <p:cNvSpPr txBox="1"/>
          <p:nvPr/>
        </p:nvSpPr>
        <p:spPr>
          <a:xfrm>
            <a:off x="16918147" y="9115200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티머니 둥근바람 Regular" panose="02050503000000000000" pitchFamily="18" charset="-127"/>
              </a:rPr>
              <a:t>46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메소드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오버라이딩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IV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38012" y="1871887"/>
            <a:ext cx="3853188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89"/>
              </a:lnSpc>
              <a:spcBef>
                <a:spcPct val="0"/>
              </a:spcBef>
            </a:pPr>
            <a:r>
              <a:rPr lang="en-US" sz="3074" spc="95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Person </a:t>
            </a:r>
            <a:r>
              <a:rPr lang="en-US" sz="3074" spc="95" dirty="0" err="1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생성자</a:t>
            </a:r>
            <a:r>
              <a:rPr lang="en-US" sz="3074" spc="95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 </a:t>
            </a:r>
            <a:r>
              <a:rPr lang="en-US" sz="3074" spc="95" dirty="0" err="1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함수</a:t>
            </a:r>
            <a:endParaRPr lang="en-US" sz="3074" spc="95" dirty="0">
              <a:solidFill>
                <a:srgbClr val="000000"/>
              </a:solidFill>
              <a:latin typeface="티머니 둥근바람 ExtraBold" panose="02050903000000000000" pitchFamily="18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152908" y="1871887"/>
            <a:ext cx="3642440" cy="45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9"/>
              </a:lnSpc>
              <a:spcBef>
                <a:spcPct val="0"/>
              </a:spcBef>
            </a:pPr>
            <a:r>
              <a:rPr lang="en-US" sz="3074" spc="95" dirty="0" err="1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Person.prototype</a:t>
            </a:r>
            <a:endParaRPr lang="en-US" sz="3074" spc="95" dirty="0">
              <a:solidFill>
                <a:srgbClr val="000000"/>
              </a:solidFill>
              <a:latin typeface="티머니 둥근바람 ExtraBold" panose="02050903000000000000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86154" y="5271426"/>
            <a:ext cx="4005046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89"/>
              </a:lnSpc>
              <a:spcBef>
                <a:spcPct val="0"/>
              </a:spcBef>
            </a:pPr>
            <a:r>
              <a:rPr lang="en-US" sz="3074" spc="95" dirty="0">
                <a:solidFill>
                  <a:srgbClr val="FF914D"/>
                </a:solidFill>
                <a:latin typeface="티머니 둥근바람 ExtraBold" panose="02050903000000000000" pitchFamily="18" charset="-127"/>
              </a:rPr>
              <a:t>new Person</a:t>
            </a:r>
            <a:r>
              <a:rPr lang="en-US" sz="3074" spc="95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 father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84529" y="5271426"/>
            <a:ext cx="4111955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89"/>
              </a:lnSpc>
              <a:spcBef>
                <a:spcPct val="0"/>
              </a:spcBef>
            </a:pPr>
            <a:r>
              <a:rPr lang="en-US" sz="3074" spc="95" dirty="0">
                <a:solidFill>
                  <a:srgbClr val="FFBD59"/>
                </a:solidFill>
                <a:latin typeface="티머니 둥근바람 ExtraBold" panose="02050903000000000000" pitchFamily="18" charset="-127"/>
              </a:rPr>
              <a:t>new Person</a:t>
            </a:r>
            <a:r>
              <a:rPr lang="en-US" sz="3074" spc="95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 myself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444117" y="2436017"/>
          <a:ext cx="4639492" cy="2247608"/>
        </p:xfrm>
        <a:graphic>
          <a:graphicData uri="http://schemas.openxmlformats.org/drawingml/2006/table">
            <a:tbl>
              <a:tblPr/>
              <a:tblGrid>
                <a:gridCol w="2319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9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3804">
                <a:tc>
                  <a:txBody>
                    <a:bodyPr/>
                    <a:lstStyle/>
                    <a:p>
                      <a:pPr algn="ctr">
                        <a:lnSpc>
                          <a:spcPts val="3689"/>
                        </a:lnSpc>
                        <a:defRPr/>
                      </a:pP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Prototype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F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7"/>
                        </a:lnSpc>
                        <a:defRPr/>
                      </a:pP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3804">
                <a:tc>
                  <a:txBody>
                    <a:bodyPr/>
                    <a:lstStyle/>
                    <a:p>
                      <a:pPr algn="ctr">
                        <a:lnSpc>
                          <a:spcPts val="3689"/>
                        </a:lnSpc>
                        <a:defRPr/>
                      </a:pP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...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F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9"/>
                        </a:lnSpc>
                        <a:defRPr/>
                      </a:pP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...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444117" y="5938711"/>
          <a:ext cx="7076828" cy="2306500"/>
        </p:xfrm>
        <a:graphic>
          <a:graphicData uri="http://schemas.openxmlformats.org/drawingml/2006/table">
            <a:tbl>
              <a:tblPr/>
              <a:tblGrid>
                <a:gridCol w="3691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54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2397">
                <a:tc>
                  <a:txBody>
                    <a:bodyPr/>
                    <a:lstStyle/>
                    <a:p>
                      <a:pPr algn="ctr">
                        <a:lnSpc>
                          <a:spcPts val="3689"/>
                        </a:lnSpc>
                        <a:defRPr/>
                      </a:pP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name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F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9"/>
                        </a:lnSpc>
                        <a:defRPr/>
                      </a:pP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"</a:t>
                      </a:r>
                      <a:r>
                        <a:rPr lang="en-US" sz="2635" dirty="0" err="1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아빠</a:t>
                      </a: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"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103">
                <a:tc>
                  <a:txBody>
                    <a:bodyPr/>
                    <a:lstStyle/>
                    <a:p>
                      <a:pPr algn="ctr">
                        <a:lnSpc>
                          <a:spcPts val="3431"/>
                        </a:lnSpc>
                        <a:defRPr/>
                      </a:pPr>
                      <a:r>
                        <a:rPr lang="en-US" sz="2450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[[prototype]]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F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31"/>
                        </a:lnSpc>
                        <a:defRPr/>
                      </a:pPr>
                      <a:r>
                        <a:rPr lang="en-US" sz="2450" dirty="0" err="1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Person.prototype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9610576" y="2436017"/>
          <a:ext cx="5131058" cy="2315636"/>
        </p:xfrm>
        <a:graphic>
          <a:graphicData uri="http://schemas.openxmlformats.org/drawingml/2006/table">
            <a:tbl>
              <a:tblPr/>
              <a:tblGrid>
                <a:gridCol w="2565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5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68064">
                <a:tc>
                  <a:txBody>
                    <a:bodyPr/>
                    <a:lstStyle/>
                    <a:p>
                      <a:pPr algn="ctr">
                        <a:lnSpc>
                          <a:spcPts val="3689"/>
                        </a:lnSpc>
                        <a:defRPr/>
                      </a:pP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constructor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F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9"/>
                        </a:lnSpc>
                        <a:defRPr/>
                      </a:pP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f Person()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7572">
                <a:tc>
                  <a:txBody>
                    <a:bodyPr/>
                    <a:lstStyle/>
                    <a:p>
                      <a:pPr algn="ctr">
                        <a:lnSpc>
                          <a:spcPts val="3431"/>
                        </a:lnSpc>
                        <a:defRPr/>
                      </a:pPr>
                      <a:r>
                        <a:rPr lang="en-US" sz="2450" dirty="0">
                          <a:solidFill>
                            <a:srgbClr val="FF914D"/>
                          </a:solidFill>
                          <a:latin typeface="티머니 둥근바람 ExtraBold" panose="02050903000000000000" pitchFamily="18" charset="-127"/>
                        </a:rPr>
                        <a:t>baseball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F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31"/>
                        </a:lnSpc>
                        <a:defRPr/>
                      </a:pPr>
                      <a:r>
                        <a:rPr lang="en-US" sz="2450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f(){}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9526071" y="5938711"/>
          <a:ext cx="6695584" cy="3366342"/>
        </p:xfrm>
        <a:graphic>
          <a:graphicData uri="http://schemas.openxmlformats.org/drawingml/2006/table">
            <a:tbl>
              <a:tblPr/>
              <a:tblGrid>
                <a:gridCol w="3347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6793">
                <a:tc>
                  <a:txBody>
                    <a:bodyPr/>
                    <a:lstStyle/>
                    <a:p>
                      <a:pPr algn="ctr">
                        <a:lnSpc>
                          <a:spcPts val="3689"/>
                        </a:lnSpc>
                        <a:defRPr/>
                      </a:pP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name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F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89"/>
                        </a:lnSpc>
                        <a:defRPr/>
                      </a:pP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"</a:t>
                      </a:r>
                      <a:r>
                        <a:rPr lang="en-US" sz="2635" dirty="0" err="1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나는</a:t>
                      </a:r>
                      <a:r>
                        <a:rPr lang="en-US" sz="2635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"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3054">
                <a:tc>
                  <a:txBody>
                    <a:bodyPr/>
                    <a:lstStyle/>
                    <a:p>
                      <a:pPr algn="ctr">
                        <a:lnSpc>
                          <a:spcPts val="3431"/>
                        </a:lnSpc>
                        <a:defRPr/>
                      </a:pPr>
                      <a:r>
                        <a:rPr lang="en-US" sz="2450" dirty="0">
                          <a:solidFill>
                            <a:srgbClr val="FFFFFF"/>
                          </a:solidFill>
                          <a:latin typeface="티머니 둥근바람 ExtraBold" panose="02050903000000000000" pitchFamily="18" charset="-127"/>
                        </a:rPr>
                        <a:t>baseball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31"/>
                        </a:lnSpc>
                        <a:defRPr/>
                      </a:pPr>
                      <a:r>
                        <a:rPr lang="en-US" sz="2450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f(){}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6495">
                <a:tc>
                  <a:txBody>
                    <a:bodyPr/>
                    <a:lstStyle/>
                    <a:p>
                      <a:pPr algn="ctr">
                        <a:lnSpc>
                          <a:spcPts val="3431"/>
                        </a:lnSpc>
                        <a:defRPr/>
                      </a:pPr>
                      <a:r>
                        <a:rPr lang="en-US" sz="2450" dirty="0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[[prototype]]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FA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31"/>
                        </a:lnSpc>
                        <a:defRPr/>
                      </a:pPr>
                      <a:r>
                        <a:rPr lang="en-US" sz="2450" dirty="0" err="1">
                          <a:solidFill>
                            <a:srgbClr val="000000"/>
                          </a:solidFill>
                          <a:latin typeface="티머니 둥근바람 ExtraBold" panose="02050903000000000000" pitchFamily="18" charset="-127"/>
                        </a:rPr>
                        <a:t>Person.prototype</a:t>
                      </a:r>
                      <a:endParaRPr lang="en-US" sz="1100" dirty="0">
                        <a:latin typeface="티머니 둥근바람 Regular" panose="02050503000000000000" pitchFamily="18" charset="-127"/>
                      </a:endParaRPr>
                    </a:p>
                  </a:txBody>
                  <a:tcPr marL="209176" marR="209176" marT="209176" marB="209176" anchor="ctr">
                    <a:lnL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319" cap="flat" cmpd="sng" algn="ctr">
                      <a:solidFill>
                        <a:srgbClr val="FFB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71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16918147" y="9115200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티머니 둥근바람 Regular" panose="02050503000000000000" pitchFamily="18" charset="-127"/>
              </a:rPr>
              <a:t>47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-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메소드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오버라이딩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IV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38012" y="1871886"/>
            <a:ext cx="3843690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89"/>
              </a:lnSpc>
              <a:spcBef>
                <a:spcPct val="0"/>
              </a:spcBef>
            </a:pPr>
            <a:r>
              <a:rPr lang="en-US" sz="3074" spc="95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Person </a:t>
            </a:r>
            <a:r>
              <a:rPr lang="en-US" sz="3074" spc="95" dirty="0" err="1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생성자</a:t>
            </a:r>
            <a:r>
              <a:rPr lang="en-US" sz="3074" spc="95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 </a:t>
            </a:r>
            <a:r>
              <a:rPr lang="en-US" sz="3074" spc="95" dirty="0" err="1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함수</a:t>
            </a:r>
            <a:endParaRPr lang="en-US" sz="3074" spc="95" dirty="0">
              <a:solidFill>
                <a:srgbClr val="000000"/>
              </a:solidFill>
              <a:latin typeface="티머니 둥근바람 ExtraBold" panose="02050903000000000000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152908" y="1871887"/>
            <a:ext cx="3642440" cy="45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9"/>
              </a:lnSpc>
              <a:spcBef>
                <a:spcPct val="0"/>
              </a:spcBef>
            </a:pPr>
            <a:r>
              <a:rPr lang="en-US" sz="3074" spc="95" dirty="0" err="1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Person.prototype</a:t>
            </a:r>
            <a:endParaRPr lang="en-US" sz="3074" spc="95" dirty="0">
              <a:solidFill>
                <a:srgbClr val="000000"/>
              </a:solidFill>
              <a:latin typeface="티머니 둥근바람 ExtraBold" panose="02050903000000000000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86154" y="5271426"/>
            <a:ext cx="3995548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89"/>
              </a:lnSpc>
              <a:spcBef>
                <a:spcPct val="0"/>
              </a:spcBef>
            </a:pPr>
            <a:r>
              <a:rPr lang="en-US" sz="3074" spc="95" dirty="0">
                <a:solidFill>
                  <a:srgbClr val="FF914D"/>
                </a:solidFill>
                <a:latin typeface="티머니 둥근바람 ExtraBold" panose="02050903000000000000" pitchFamily="18" charset="-127"/>
              </a:rPr>
              <a:t>new Person</a:t>
            </a:r>
            <a:r>
              <a:rPr lang="en-US" sz="3074" spc="95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 father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84529" y="5271426"/>
            <a:ext cx="4136271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89"/>
              </a:lnSpc>
              <a:spcBef>
                <a:spcPct val="0"/>
              </a:spcBef>
            </a:pPr>
            <a:r>
              <a:rPr lang="en-US" sz="3074" spc="95" dirty="0">
                <a:solidFill>
                  <a:srgbClr val="FFBD59"/>
                </a:solidFill>
                <a:latin typeface="티머니 둥근바람 ExtraBold" panose="02050903000000000000" pitchFamily="18" charset="-127"/>
              </a:rPr>
              <a:t>new Person</a:t>
            </a:r>
            <a:r>
              <a:rPr lang="en-US" sz="3074" spc="95" dirty="0">
                <a:solidFill>
                  <a:srgbClr val="000000"/>
                </a:solidFill>
                <a:latin typeface="티머니 둥근바람 ExtraBold" panose="02050903000000000000" pitchFamily="18" charset="-127"/>
              </a:rPr>
              <a:t> myself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18342" y="7378442"/>
            <a:ext cx="1900144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 spc="80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ExtraBold" panose="02050903000000000000" pitchFamily="18" charset="-127"/>
              </a:rPr>
              <a:t>오버</a:t>
            </a:r>
            <a:r>
              <a:rPr lang="en-US" sz="2599" spc="80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en-US" sz="2599" spc="80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ExtraBold" panose="02050903000000000000" pitchFamily="18" charset="-127"/>
              </a:rPr>
              <a:t>라이딩</a:t>
            </a:r>
            <a:endParaRPr lang="en-US" sz="2599" spc="80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374454" y="3869173"/>
            <a:ext cx="1151617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 spc="80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ExtraBold" panose="02050903000000000000" pitchFamily="18" charset="-127"/>
              </a:rPr>
              <a:t>섀도잉</a:t>
            </a:r>
            <a:endParaRPr lang="en-US" sz="2599" spc="80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ExtraBold" panose="02050903000000000000" pitchFamily="18" charset="-127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티머니 둥근바람 Regular" panose="02050503000000000000" pitchFamily="18" charset="-127"/>
              </a:rPr>
              <a:t>48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자바스크립트는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왜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프로토타입을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사용하였는가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58135" y="4636899"/>
            <a:ext cx="717173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  <a:spcBef>
                <a:spcPct val="0"/>
              </a:spcBef>
            </a:pPr>
            <a:r>
              <a:rPr lang="en-US" sz="6600" spc="204" dirty="0">
                <a:solidFill>
                  <a:srgbClr val="000000"/>
                </a:solidFill>
                <a:latin typeface="티머니 둥근바람 Regular" panose="02050503000000000000" pitchFamily="18" charset="-127"/>
              </a:rPr>
              <a:t>Why prototype?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티머니 둥근바람 Regular" panose="02050503000000000000" pitchFamily="18" charset="-127"/>
              </a:rPr>
              <a:t>49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자바스크립트는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왜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프로토타입을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사용하였는가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75362" y="4638675"/>
            <a:ext cx="7137276" cy="100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  <a:spcBef>
                <a:spcPct val="0"/>
              </a:spcBef>
            </a:pPr>
            <a:r>
              <a:rPr lang="en-US" sz="6600" spc="204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프로토타입의</a:t>
            </a:r>
            <a:r>
              <a:rPr lang="en-US" sz="6600" spc="204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6600" spc="204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장점</a:t>
            </a:r>
            <a:endParaRPr lang="en-US" sz="6600" spc="204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77245" y="2487140"/>
            <a:ext cx="10933509" cy="699976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65204" y="2224957"/>
            <a:ext cx="7557592" cy="94301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정의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5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38337" y="6591069"/>
            <a:ext cx="2277830" cy="103654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95197" y="6572710"/>
            <a:ext cx="2277830" cy="102502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352058" y="6609429"/>
            <a:ext cx="2240107" cy="999822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flipH="1">
            <a:off x="4377252" y="5388091"/>
            <a:ext cx="3056861" cy="1202979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>
            <a:off x="7434112" y="5388091"/>
            <a:ext cx="0" cy="1184619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18157" y="2659390"/>
            <a:ext cx="6310125" cy="395003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836675" y="6491840"/>
            <a:ext cx="1135770" cy="113577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티머니 둥근바람 Regular" panose="02050503000000000000" pitchFamily="18" charset="-127"/>
              </a:rPr>
              <a:t>50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자바스크립트는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왜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프로토타입을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사용하였는가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V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81418" y="4353625"/>
            <a:ext cx="5349182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9"/>
              </a:lnSpc>
              <a:spcBef>
                <a:spcPct val="0"/>
              </a:spcBef>
            </a:pPr>
            <a:r>
              <a:rPr lang="en-US" sz="3858" spc="119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나는</a:t>
            </a:r>
            <a:r>
              <a:rPr lang="en-US" sz="3858" spc="119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858" spc="119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고속주행이</a:t>
            </a:r>
            <a:r>
              <a:rPr lang="en-US" sz="3858" spc="119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858" spc="119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필요해</a:t>
            </a:r>
            <a:endParaRPr lang="en-US" sz="3858" spc="119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470092" y="2872922"/>
            <a:ext cx="3954812" cy="248115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64136" y="5730794"/>
            <a:ext cx="2220120" cy="101027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43550" y="5712900"/>
            <a:ext cx="2220120" cy="99905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678926" y="7908071"/>
            <a:ext cx="2183353" cy="974491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flipH="1">
            <a:off x="4874196" y="4558293"/>
            <a:ext cx="2979414" cy="1172501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>
            <a:off x="7853610" y="4558293"/>
            <a:ext cx="0" cy="1154606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020743" y="4735427"/>
            <a:ext cx="3503121" cy="2456591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 flipH="1" flipV="1">
            <a:off x="9586787" y="3120113"/>
            <a:ext cx="3185516" cy="1615314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>
            <a:off x="12752789" y="7192018"/>
            <a:ext cx="17813" cy="716052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716060" y="2066925"/>
            <a:ext cx="3854615" cy="2418294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티머니 둥근바람 Regular" panose="02050503000000000000" pitchFamily="18" charset="-127"/>
              </a:rPr>
              <a:t>51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자바스크립트는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왜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프로토타입을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사용하였는가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V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9340" y="5016862"/>
            <a:ext cx="3099945" cy="194920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017423" y="5071223"/>
            <a:ext cx="3229323" cy="180148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45993" y="7486882"/>
            <a:ext cx="2772183" cy="222861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858194" y="515904"/>
            <a:ext cx="11769749" cy="5586033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7246746" y="5971964"/>
            <a:ext cx="3042594" cy="1950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7018176" y="6891897"/>
            <a:ext cx="3267196" cy="594985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 t="1398"/>
          <a:stretch>
            <a:fillRect/>
          </a:stretch>
        </p:blipFill>
        <p:spPr>
          <a:xfrm>
            <a:off x="10723194" y="7628619"/>
            <a:ext cx="2489935" cy="218123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801816" y="7628619"/>
            <a:ext cx="2445325" cy="218123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티머니 둥근바람 Regular" panose="02050503000000000000" pitchFamily="18" charset="-127"/>
              </a:rPr>
              <a:t>52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자바스크립트는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왜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프로토타입을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사용하였는가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V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11968161" y="6994183"/>
            <a:ext cx="12551" cy="634436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7" name="AutoShape 17"/>
          <p:cNvSpPr/>
          <p:nvPr/>
        </p:nvSpPr>
        <p:spPr>
          <a:xfrm flipH="1" flipV="1">
            <a:off x="12009281" y="6966070"/>
            <a:ext cx="3015198" cy="662549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89495" y="3433954"/>
            <a:ext cx="3100596" cy="213702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티머니 둥근바람 Regular" panose="02050503000000000000" pitchFamily="18" charset="-127"/>
              </a:rPr>
              <a:t>53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자바스크립트는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왜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프로토타입을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사용하였는가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V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90242" y="6432914"/>
            <a:ext cx="4170809" cy="1273985"/>
            <a:chOff x="0" y="0"/>
            <a:chExt cx="893938" cy="2730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3938" cy="273056"/>
            </a:xfrm>
            <a:custGeom>
              <a:avLst/>
              <a:gdLst/>
              <a:ahLst/>
              <a:cxnLst/>
              <a:rect l="l" t="t" r="r" b="b"/>
              <a:pathLst>
                <a:path w="893938" h="273056">
                  <a:moveTo>
                    <a:pt x="94667" y="0"/>
                  </a:moveTo>
                  <a:lnTo>
                    <a:pt x="799271" y="0"/>
                  </a:lnTo>
                  <a:cubicBezTo>
                    <a:pt x="851554" y="0"/>
                    <a:pt x="893938" y="42384"/>
                    <a:pt x="893938" y="94667"/>
                  </a:cubicBezTo>
                  <a:lnTo>
                    <a:pt x="893938" y="178389"/>
                  </a:lnTo>
                  <a:cubicBezTo>
                    <a:pt x="893938" y="230672"/>
                    <a:pt x="851554" y="273056"/>
                    <a:pt x="799271" y="273056"/>
                  </a:cubicBezTo>
                  <a:lnTo>
                    <a:pt x="94667" y="273056"/>
                  </a:lnTo>
                  <a:cubicBezTo>
                    <a:pt x="42384" y="273056"/>
                    <a:pt x="0" y="230672"/>
                    <a:pt x="0" y="178389"/>
                  </a:cubicBezTo>
                  <a:lnTo>
                    <a:pt x="0" y="94667"/>
                  </a:lnTo>
                  <a:cubicBezTo>
                    <a:pt x="0" y="42384"/>
                    <a:pt x="42384" y="0"/>
                    <a:pt x="94667" y="0"/>
                  </a:cubicBezTo>
                  <a:close/>
                </a:path>
              </a:pathLst>
            </a:custGeom>
            <a:solidFill>
              <a:srgbClr val="F8F8F8"/>
            </a:solidFill>
            <a:ln w="95250">
              <a:solidFill>
                <a:srgbClr val="000000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43900" y="0"/>
              <a:ext cx="812800" cy="273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4200" spc="130" dirty="0">
                  <a:solidFill>
                    <a:srgbClr val="000000"/>
                  </a:solidFill>
                  <a:latin typeface="티머니 둥근바람 ExtraBold" panose="02050903000000000000" pitchFamily="18" charset="-127"/>
                </a:rPr>
                <a:t>new Array()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66001" y="6427945"/>
            <a:ext cx="4170809" cy="1278954"/>
            <a:chOff x="0" y="-1065"/>
            <a:chExt cx="893938" cy="2741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93938" cy="273056"/>
            </a:xfrm>
            <a:custGeom>
              <a:avLst/>
              <a:gdLst/>
              <a:ahLst/>
              <a:cxnLst/>
              <a:rect l="l" t="t" r="r" b="b"/>
              <a:pathLst>
                <a:path w="893938" h="273056">
                  <a:moveTo>
                    <a:pt x="94667" y="0"/>
                  </a:moveTo>
                  <a:lnTo>
                    <a:pt x="799271" y="0"/>
                  </a:lnTo>
                  <a:cubicBezTo>
                    <a:pt x="851554" y="0"/>
                    <a:pt x="893938" y="42384"/>
                    <a:pt x="893938" y="94667"/>
                  </a:cubicBezTo>
                  <a:lnTo>
                    <a:pt x="893938" y="178389"/>
                  </a:lnTo>
                  <a:cubicBezTo>
                    <a:pt x="893938" y="230672"/>
                    <a:pt x="851554" y="273056"/>
                    <a:pt x="799271" y="273056"/>
                  </a:cubicBezTo>
                  <a:lnTo>
                    <a:pt x="94667" y="273056"/>
                  </a:lnTo>
                  <a:cubicBezTo>
                    <a:pt x="42384" y="273056"/>
                    <a:pt x="0" y="230672"/>
                    <a:pt x="0" y="178389"/>
                  </a:cubicBezTo>
                  <a:lnTo>
                    <a:pt x="0" y="94667"/>
                  </a:lnTo>
                  <a:cubicBezTo>
                    <a:pt x="0" y="42384"/>
                    <a:pt x="42384" y="0"/>
                    <a:pt x="94667" y="0"/>
                  </a:cubicBezTo>
                  <a:close/>
                </a:path>
              </a:pathLst>
            </a:custGeom>
            <a:solidFill>
              <a:srgbClr val="F8F8F8"/>
            </a:solidFill>
            <a:ln w="95250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69978" y="-1065"/>
              <a:ext cx="812800" cy="273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4200" spc="130" dirty="0">
                  <a:solidFill>
                    <a:srgbClr val="000000"/>
                  </a:solidFill>
                  <a:latin typeface="티머니 둥근바람 ExtraBold" panose="02050903000000000000" pitchFamily="18" charset="-127"/>
                </a:rPr>
                <a:t>new Array()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726949" y="6465551"/>
            <a:ext cx="4170809" cy="1273985"/>
            <a:chOff x="0" y="0"/>
            <a:chExt cx="893938" cy="27305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93938" cy="273056"/>
            </a:xfrm>
            <a:custGeom>
              <a:avLst/>
              <a:gdLst/>
              <a:ahLst/>
              <a:cxnLst/>
              <a:rect l="l" t="t" r="r" b="b"/>
              <a:pathLst>
                <a:path w="893938" h="273056">
                  <a:moveTo>
                    <a:pt x="94667" y="0"/>
                  </a:moveTo>
                  <a:lnTo>
                    <a:pt x="799271" y="0"/>
                  </a:lnTo>
                  <a:cubicBezTo>
                    <a:pt x="851554" y="0"/>
                    <a:pt x="893938" y="42384"/>
                    <a:pt x="893938" y="94667"/>
                  </a:cubicBezTo>
                  <a:lnTo>
                    <a:pt x="893938" y="178389"/>
                  </a:lnTo>
                  <a:cubicBezTo>
                    <a:pt x="893938" y="230672"/>
                    <a:pt x="851554" y="273056"/>
                    <a:pt x="799271" y="273056"/>
                  </a:cubicBezTo>
                  <a:lnTo>
                    <a:pt x="94667" y="273056"/>
                  </a:lnTo>
                  <a:cubicBezTo>
                    <a:pt x="42384" y="273056"/>
                    <a:pt x="0" y="230672"/>
                    <a:pt x="0" y="178389"/>
                  </a:cubicBezTo>
                  <a:lnTo>
                    <a:pt x="0" y="94667"/>
                  </a:lnTo>
                  <a:cubicBezTo>
                    <a:pt x="0" y="42384"/>
                    <a:pt x="42384" y="0"/>
                    <a:pt x="94667" y="0"/>
                  </a:cubicBezTo>
                  <a:close/>
                </a:path>
              </a:pathLst>
            </a:custGeom>
            <a:solidFill>
              <a:srgbClr val="F8F8F8"/>
            </a:solidFill>
            <a:ln w="95250">
              <a:solidFill>
                <a:srgbClr val="000000"/>
              </a:solidFill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40569" y="3497"/>
              <a:ext cx="812800" cy="266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r>
                <a:rPr lang="en-US" sz="4200" spc="130" dirty="0">
                  <a:solidFill>
                    <a:srgbClr val="000000"/>
                  </a:solidFill>
                  <a:latin typeface="티머니 둥근바람 ExtraBold" panose="02050903000000000000" pitchFamily="18" charset="-127"/>
                </a:rPr>
                <a:t>new Array()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 flipV="1">
            <a:off x="5561051" y="5570980"/>
            <a:ext cx="2028445" cy="92531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 flipH="1" flipV="1">
            <a:off x="10673910" y="5603617"/>
            <a:ext cx="2053040" cy="861934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0"/>
          <p:cNvSpPr/>
          <p:nvPr/>
        </p:nvSpPr>
        <p:spPr>
          <a:xfrm flipV="1">
            <a:off x="9139794" y="5570980"/>
            <a:ext cx="0" cy="707771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6084297" y="2307213"/>
            <a:ext cx="813461" cy="904914"/>
            <a:chOff x="0" y="0"/>
            <a:chExt cx="641815" cy="71397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41815" cy="713971"/>
            </a:xfrm>
            <a:custGeom>
              <a:avLst/>
              <a:gdLst/>
              <a:ahLst/>
              <a:cxnLst/>
              <a:rect l="l" t="t" r="r" b="b"/>
              <a:pathLst>
                <a:path w="641815" h="713971">
                  <a:moveTo>
                    <a:pt x="320907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713971"/>
                  </a:lnTo>
                  <a:lnTo>
                    <a:pt x="438615" y="713971"/>
                  </a:lnTo>
                  <a:lnTo>
                    <a:pt x="438615" y="406400"/>
                  </a:lnTo>
                  <a:lnTo>
                    <a:pt x="641815" y="406400"/>
                  </a:lnTo>
                  <a:lnTo>
                    <a:pt x="320907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203200" y="92075"/>
              <a:ext cx="406400" cy="720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endParaRPr dirty="0">
                <a:latin typeface="티머니 둥근바람 Regular" panose="02050503000000000000" pitchFamily="18" charset="-127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509333" y="2344912"/>
            <a:ext cx="2574964" cy="72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23"/>
              </a:lnSpc>
            </a:pPr>
            <a:r>
              <a:rPr lang="en-US" sz="3764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ExtraBold" panose="02050903000000000000" pitchFamily="18" charset="-127"/>
              </a:rPr>
              <a:t>메모리</a:t>
            </a:r>
            <a:r>
              <a:rPr lang="en-US" sz="3764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en-US" sz="3764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ExtraBold" panose="02050903000000000000" pitchFamily="18" charset="-127"/>
              </a:rPr>
              <a:t>효율</a:t>
            </a:r>
            <a:endParaRPr lang="en-US" sz="3764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ExtraBold" panose="02050903000000000000" pitchFamily="18" charset="-127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티머니 둥근바람 Regular" panose="02050503000000000000" pitchFamily="18" charset="-127"/>
              </a:rPr>
              <a:t>54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자바스크립트는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왜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프로토타입을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사용하였는가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27391" y="4024313"/>
            <a:ext cx="4126409" cy="227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 spc="154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설계의</a:t>
            </a:r>
            <a:r>
              <a:rPr lang="en-US" sz="4999" spc="154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4999" spc="154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용이성</a:t>
            </a:r>
            <a:endParaRPr lang="en-US" sz="4999" spc="154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>
              <a:lnSpc>
                <a:spcPts val="5999"/>
              </a:lnSpc>
            </a:pPr>
            <a:endParaRPr lang="en-US" sz="4999" spc="154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999" spc="154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메모리</a:t>
            </a:r>
            <a:r>
              <a:rPr lang="en-US" sz="4999" spc="154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4999" spc="154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효율</a:t>
            </a:r>
            <a:r>
              <a:rPr lang="en-US" sz="4999" spc="154" dirty="0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28905" y="7017582"/>
            <a:ext cx="1847931" cy="112795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97078" y="5725364"/>
            <a:ext cx="1847931" cy="11279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92267" y="4597406"/>
            <a:ext cx="1847931" cy="112795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234099" y="3369433"/>
            <a:ext cx="1847931" cy="112795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04981" y="2141460"/>
            <a:ext cx="1847931" cy="11279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 flipV="1">
            <a:off x="4582855" y="6853322"/>
            <a:ext cx="1014222" cy="133929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 flipV="1">
            <a:off x="7449373" y="5658400"/>
            <a:ext cx="1014222" cy="133929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 flipV="1">
            <a:off x="10244563" y="4530442"/>
            <a:ext cx="1014222" cy="133929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 flipV="1">
            <a:off x="13086394" y="3302469"/>
            <a:ext cx="1014222" cy="133929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4" name="Group 14"/>
          <p:cNvGrpSpPr/>
          <p:nvPr/>
        </p:nvGrpSpPr>
        <p:grpSpPr>
          <a:xfrm>
            <a:off x="15110802" y="7255811"/>
            <a:ext cx="842110" cy="889729"/>
            <a:chOff x="0" y="0"/>
            <a:chExt cx="664418" cy="70198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4418" cy="701989"/>
            </a:xfrm>
            <a:custGeom>
              <a:avLst/>
              <a:gdLst/>
              <a:ahLst/>
              <a:cxnLst/>
              <a:rect l="l" t="t" r="r" b="b"/>
              <a:pathLst>
                <a:path w="664418" h="701989">
                  <a:moveTo>
                    <a:pt x="332209" y="701989"/>
                  </a:moveTo>
                  <a:lnTo>
                    <a:pt x="0" y="295589"/>
                  </a:lnTo>
                  <a:lnTo>
                    <a:pt x="203200" y="295589"/>
                  </a:lnTo>
                  <a:lnTo>
                    <a:pt x="203200" y="0"/>
                  </a:lnTo>
                  <a:lnTo>
                    <a:pt x="461218" y="0"/>
                  </a:lnTo>
                  <a:lnTo>
                    <a:pt x="461218" y="295589"/>
                  </a:lnTo>
                  <a:lnTo>
                    <a:pt x="664418" y="295589"/>
                  </a:lnTo>
                  <a:lnTo>
                    <a:pt x="332209" y="701989"/>
                  </a:ln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203200" y="-9525"/>
              <a:ext cx="406400" cy="720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endParaRPr dirty="0">
                <a:latin typeface="티머니 둥근바람 Regular" panose="02050503000000000000" pitchFamily="18" charset="-127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티머니 둥근바람 Regular" panose="02050503000000000000" pitchFamily="18" charset="-127"/>
              </a:rPr>
              <a:t>55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자바스크립트는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왜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프로토타입을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사용하였는가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V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175526" y="7255811"/>
            <a:ext cx="3935276" cy="703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23"/>
              </a:lnSpc>
            </a:pPr>
            <a:r>
              <a:rPr lang="en-US" sz="3764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ExtraBold" panose="02050903000000000000" pitchFamily="18" charset="-127"/>
              </a:rPr>
              <a:t>메모리</a:t>
            </a:r>
            <a:r>
              <a:rPr lang="en-US" sz="3764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ExtraBold" panose="02050903000000000000" pitchFamily="18" charset="-127"/>
              </a:rPr>
              <a:t>, </a:t>
            </a:r>
            <a:r>
              <a:rPr lang="en-US" sz="3764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ExtraBold" panose="02050903000000000000" pitchFamily="18" charset="-127"/>
              </a:rPr>
              <a:t>속도</a:t>
            </a:r>
            <a:r>
              <a:rPr lang="en-US" sz="3764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en-US" sz="3764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ExtraBold" panose="02050903000000000000" pitchFamily="18" charset="-127"/>
              </a:rPr>
              <a:t>효율</a:t>
            </a:r>
            <a:endParaRPr lang="en-US" sz="3764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ExtraBold" panose="02050903000000000000" pitchFamily="18" charset="-127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2D4263"/>
                </a:solidFill>
                <a:latin typeface="티머니 둥근바람 Regular" panose="02050503000000000000" pitchFamily="18" charset="-127"/>
              </a:rPr>
              <a:t>56</a:t>
            </a:r>
          </a:p>
        </p:txBody>
      </p:sp>
      <p:pic>
        <p:nvPicPr>
          <p:cNvPr id="8" name="그림 7" descr="인간의 얼굴, 인간의 수염, 사람, 의류이(가) 표시된 사진&#10;&#10;자동 생성된 설명">
            <a:extLst>
              <a:ext uri="{FF2B5EF4-FFF2-40B4-BE49-F238E27FC236}">
                <a16:creationId xmlns:a16="http://schemas.microsoft.com/office/drawing/2014/main" id="{3F9126F6-3600-0203-81D7-3B59B4577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429" y="1003179"/>
            <a:ext cx="14721142" cy="8280642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6182" y="9836474"/>
            <a:ext cx="16855636" cy="450526"/>
            <a:chOff x="0" y="0"/>
            <a:chExt cx="5701783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l="l" t="t" r="r" b="b"/>
              <a:pathLst>
                <a:path w="5701783" h="152400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3065796"/>
            <a:ext cx="9386462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248" dirty="0">
                <a:solidFill>
                  <a:srgbClr val="333333"/>
                </a:solidFill>
                <a:latin typeface="티머니 둥근바람 ExtraBold" panose="02050903000000000000" pitchFamily="18" charset="-127"/>
              </a:rPr>
              <a:t>Thank you</a:t>
            </a:r>
          </a:p>
          <a:p>
            <a:pPr>
              <a:lnSpc>
                <a:spcPts val="9600"/>
              </a:lnSpc>
            </a:pPr>
            <a:r>
              <a:rPr lang="en-US" sz="8000" spc="248" dirty="0">
                <a:solidFill>
                  <a:srgbClr val="333333"/>
                </a:solidFill>
                <a:latin typeface="티머니 둥근바람 ExtraBold" panose="02050903000000000000" pitchFamily="18" charset="-127"/>
              </a:rPr>
              <a:t>for listening!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6182" y="9836474"/>
            <a:ext cx="16855636" cy="450526"/>
            <a:chOff x="0" y="0"/>
            <a:chExt cx="5701783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l="l" t="t" r="r" b="b"/>
              <a:pathLst>
                <a:path w="5701783" h="152400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826709"/>
            <a:ext cx="7197765" cy="925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1"/>
              </a:lnSpc>
            </a:pPr>
            <a:r>
              <a:rPr lang="en-US" sz="6134" spc="190" dirty="0">
                <a:solidFill>
                  <a:srgbClr val="333333"/>
                </a:solidFill>
                <a:latin typeface="티머니 둥근바람 ExtraBold" panose="02050903000000000000" pitchFamily="18" charset="-127"/>
              </a:rPr>
              <a:t>Reference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761549"/>
            <a:ext cx="15946498" cy="785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3"/>
              </a:lnSpc>
            </a:pPr>
            <a:r>
              <a:rPr lang="en-US" sz="2764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2764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764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정의</a:t>
            </a:r>
            <a:r>
              <a:rPr lang="en-US" sz="2764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및 </a:t>
            </a:r>
            <a:r>
              <a:rPr lang="en-US" sz="2764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상속</a:t>
            </a:r>
            <a:endParaRPr lang="en-US" sz="2764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ts val="4423"/>
              </a:lnSpc>
            </a:pPr>
            <a:r>
              <a:rPr lang="en-US" sz="2764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https://www.educative.io/blog/object-oriented-programming</a:t>
            </a:r>
          </a:p>
          <a:p>
            <a:pPr>
              <a:lnSpc>
                <a:spcPts val="4423"/>
              </a:lnSpc>
            </a:pPr>
            <a:r>
              <a:rPr lang="en-US" sz="2764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https://rampart81.github.io/post/understanding-class/</a:t>
            </a:r>
          </a:p>
          <a:p>
            <a:pPr>
              <a:lnSpc>
                <a:spcPts val="4423"/>
              </a:lnSpc>
            </a:pPr>
            <a:endParaRPr lang="en-US" sz="2764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ts val="4423"/>
              </a:lnSpc>
            </a:pPr>
            <a:r>
              <a:rPr lang="en-US" sz="2764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2764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2764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체인,링크</a:t>
            </a:r>
            <a:endParaRPr lang="en-US" sz="2764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ts val="4423"/>
              </a:lnSpc>
            </a:pPr>
            <a:r>
              <a:rPr lang="en-US" sz="2764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https://ui.toast.com/weekly-pick/ko_20160603 </a:t>
            </a:r>
          </a:p>
          <a:p>
            <a:pPr>
              <a:lnSpc>
                <a:spcPts val="4423"/>
              </a:lnSpc>
            </a:pPr>
            <a:r>
              <a:rPr lang="en-US" sz="2764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https://iamsjy17.github.io/javascript/2019/06/10/js33_17_prototype.html</a:t>
            </a:r>
          </a:p>
          <a:p>
            <a:pPr>
              <a:lnSpc>
                <a:spcPts val="4423"/>
              </a:lnSpc>
            </a:pPr>
            <a:r>
              <a:rPr lang="en-US" sz="2764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https://developer.mozilla.org/en-US/docs/Web/JavaScript/Reference/Global_Objects/Array/sort</a:t>
            </a:r>
          </a:p>
          <a:p>
            <a:pPr>
              <a:lnSpc>
                <a:spcPts val="4423"/>
              </a:lnSpc>
            </a:pPr>
            <a:endParaRPr lang="en-US" sz="2764" dirty="0">
              <a:solidFill>
                <a:srgbClr val="333333"/>
              </a:solidFill>
              <a:latin typeface="티머니 둥근바람 Regular" panose="02050503000000000000" pitchFamily="18" charset="-127"/>
            </a:endParaRPr>
          </a:p>
          <a:p>
            <a:pPr>
              <a:lnSpc>
                <a:spcPts val="4423"/>
              </a:lnSpc>
            </a:pPr>
            <a:r>
              <a:rPr lang="en-US" sz="2764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오버라이딩</a:t>
            </a:r>
            <a:endParaRPr lang="en-US" sz="2764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ts val="4423"/>
              </a:lnSpc>
            </a:pPr>
            <a:r>
              <a:rPr lang="en-US" sz="2764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https://ji-u.tistory.com/m/33</a:t>
            </a:r>
          </a:p>
          <a:p>
            <a:pPr>
              <a:lnSpc>
                <a:spcPts val="4423"/>
              </a:lnSpc>
            </a:pPr>
            <a:endParaRPr lang="en-US" sz="2764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>
              <a:lnSpc>
                <a:spcPts val="4423"/>
              </a:lnSpc>
            </a:pPr>
            <a:endParaRPr lang="en-US" sz="2764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정의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6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076750" y="4699952"/>
            <a:ext cx="8134499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객체를</a:t>
            </a:r>
            <a:r>
              <a:rPr lang="en-US" sz="51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상속하기</a:t>
            </a:r>
            <a:r>
              <a:rPr lang="en-US" sz="51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위한</a:t>
            </a:r>
            <a:r>
              <a:rPr lang="en-US" sz="51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방법</a:t>
            </a:r>
            <a:endParaRPr lang="en-US" sz="5199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26275" y="1703937"/>
            <a:ext cx="3663179" cy="303020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834823" y="3897571"/>
            <a:ext cx="3659980" cy="3117246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 flipV="1">
            <a:off x="4795952" y="4734141"/>
            <a:ext cx="0" cy="1069994"/>
          </a:xfrm>
          <a:prstGeom prst="line">
            <a:avLst/>
          </a:prstGeom>
          <a:ln w="1238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026275" y="5987553"/>
            <a:ext cx="3663179" cy="311789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클래스와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프로토타입의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비교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클래스와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프로토타입의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비교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20592" y="4237990"/>
            <a:ext cx="9046815" cy="1811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자바스크립트는</a:t>
            </a:r>
            <a:endParaRPr lang="en-US" sz="5199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부모의</a:t>
            </a:r>
            <a:r>
              <a:rPr lang="en-US" sz="51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속성을</a:t>
            </a:r>
            <a:r>
              <a:rPr lang="en-US" sz="51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복사하지</a:t>
            </a:r>
            <a:r>
              <a:rPr lang="en-US" sz="51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않는다</a:t>
            </a:r>
            <a:endParaRPr lang="en-US" sz="5199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05450"/>
            <a:ext cx="1444117" cy="11815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3076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클래스와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프로토타입의</a:t>
            </a: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비교</a:t>
            </a:r>
            <a:endParaRPr lang="en-US" sz="3000" spc="93" dirty="0">
              <a:solidFill>
                <a:srgbClr val="333333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23885" y="1019175"/>
            <a:ext cx="5382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II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18147" y="9134475"/>
            <a:ext cx="68230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티머니 둥근바람 Regular" panose="02050503000000000000" pitchFamily="18" charset="-127"/>
              </a:rPr>
              <a:t>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66753" y="4699952"/>
            <a:ext cx="9754493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자바스크립트는</a:t>
            </a:r>
            <a:r>
              <a:rPr lang="en-US" sz="51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부모를</a:t>
            </a:r>
            <a:r>
              <a:rPr lang="en-US" sz="51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sz="5199" dirty="0" err="1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찾아간다</a:t>
            </a:r>
            <a:r>
              <a:rPr lang="en-US" sz="5199" dirty="0">
                <a:solidFill>
                  <a:srgbClr val="333333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1101</Words>
  <Application>Microsoft Office PowerPoint</Application>
  <PresentationFormat>사용자 지정</PresentationFormat>
  <Paragraphs>462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2" baseType="lpstr">
      <vt:lpstr>티머니 둥근바람 ExtraBold</vt:lpstr>
      <vt:lpstr>티머니 둥근바람 Regular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Tosca Green Blue Soft Grey Black Minimalist Thesis Research Study Presentation Template</dc:title>
  <dc:creator>Admin</dc:creator>
  <cp:lastModifiedBy>이은엽</cp:lastModifiedBy>
  <cp:revision>7</cp:revision>
  <dcterms:created xsi:type="dcterms:W3CDTF">2006-08-16T00:00:00Z</dcterms:created>
  <dcterms:modified xsi:type="dcterms:W3CDTF">2023-05-22T08:40:07Z</dcterms:modified>
  <dc:identifier>DAFjQKKndGo</dc:identifier>
</cp:coreProperties>
</file>